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9"/>
  </p:notesMasterIdLst>
  <p:sldIdLst>
    <p:sldId id="256" r:id="rId2"/>
    <p:sldId id="257" r:id="rId3"/>
    <p:sldId id="258" r:id="rId4"/>
    <p:sldId id="266" r:id="rId5"/>
    <p:sldId id="259" r:id="rId6"/>
    <p:sldId id="260" r:id="rId7"/>
    <p:sldId id="267" r:id="rId8"/>
    <p:sldId id="261" r:id="rId9"/>
    <p:sldId id="262" r:id="rId10"/>
    <p:sldId id="279" r:id="rId11"/>
    <p:sldId id="280" r:id="rId12"/>
    <p:sldId id="281" r:id="rId13"/>
    <p:sldId id="282" r:id="rId14"/>
    <p:sldId id="283" r:id="rId15"/>
    <p:sldId id="278" r:id="rId16"/>
    <p:sldId id="268" r:id="rId17"/>
    <p:sldId id="269" r:id="rId18"/>
    <p:sldId id="270" r:id="rId19"/>
    <p:sldId id="271" r:id="rId20"/>
    <p:sldId id="272" r:id="rId21"/>
    <p:sldId id="273" r:id="rId22"/>
    <p:sldId id="274" r:id="rId23"/>
    <p:sldId id="275" r:id="rId24"/>
    <p:sldId id="276" r:id="rId25"/>
    <p:sldId id="277" r:id="rId26"/>
    <p:sldId id="264" r:id="rId27"/>
    <p:sldId id="265" r:id="rId28"/>
  </p:sldIdLst>
  <p:sldSz cx="14630400" cy="8229600"/>
  <p:notesSz cx="8229600" cy="14630400"/>
  <p:embeddedFontLst>
    <p:embeddedFont>
      <p:font typeface="Alexandria Semi Bold" panose="020B0604020202020204" charset="0"/>
      <p:regular r:id="rId30"/>
    </p:embeddedFont>
    <p:embeddedFont>
      <p:font typeface="Arimo" panose="020B0604020202020204" pitchFamily="34" charset="0"/>
      <p:regular r:id="rId31"/>
      <p:bold r:id="rId32"/>
    </p:embeddedFont>
    <p:embeddedFont>
      <p:font typeface="Arimo Bold" panose="020B0604020202020204" pitchFamily="34" charset="0"/>
      <p:bold r:id="rId33"/>
    </p:embeddedFont>
    <p:embeddedFont>
      <p:font typeface="Calibri" panose="020F0502020204030204" pitchFamily="34" charset="0"/>
      <p:regular r:id="rId34"/>
      <p:bold r:id="rId35"/>
      <p:italic r:id="rId36"/>
      <p:boldItalic r:id="rId37"/>
    </p:embeddedFont>
    <p:embeddedFont>
      <p:font typeface="Outfit Extra Bold" panose="020B0604020202020204" charset="0"/>
      <p:regular r:id="rId38"/>
    </p:embeddedFont>
    <p:embeddedFont>
      <p:font typeface="Sora Bold" pitchFamily="2" charset="0"/>
      <p:bold r:id="rId39"/>
    </p:embeddedFont>
    <p:embeddedFont>
      <p:font typeface="Sora Light" panose="020B0604020202020204"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F0F7"/>
    <a:srgbClr val="F1F1F7"/>
    <a:srgbClr val="F8F7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48" d="100"/>
          <a:sy n="48" d="100"/>
        </p:scale>
        <p:origin x="1188" y="3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397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656461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6329713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2901281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31379690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3583967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40412557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942952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26699121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30513815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41539934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2920032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3390603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117742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793790" y="1393150"/>
            <a:ext cx="7556421" cy="2126337"/>
          </a:xfrm>
          <a:prstGeom prst="rect">
            <a:avLst/>
          </a:prstGeom>
          <a:noFill/>
          <a:ln/>
        </p:spPr>
        <p:txBody>
          <a:bodyPr wrap="squar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Modul 3 : </a:t>
            </a:r>
            <a:r>
              <a:rPr lang="en-US" sz="4450" b="1" dirty="0" err="1">
                <a:solidFill>
                  <a:srgbClr val="231971"/>
                </a:solidFill>
                <a:latin typeface="Outfit Extra Bold" pitchFamily="34" charset="0"/>
                <a:ea typeface="Outfit Extra Bold" pitchFamily="34" charset="-122"/>
                <a:cs typeface="Outfit Extra Bold" pitchFamily="34" charset="-120"/>
              </a:rPr>
              <a:t>Belajar</a:t>
            </a:r>
            <a:r>
              <a:rPr lang="en-US" sz="4450" b="1" dirty="0">
                <a:solidFill>
                  <a:srgbClr val="231971"/>
                </a:solidFill>
                <a:latin typeface="Outfit Extra Bold" pitchFamily="34" charset="0"/>
                <a:ea typeface="Outfit Extra Bold" pitchFamily="34" charset="-122"/>
                <a:cs typeface="Outfit Extra Bold" pitchFamily="34" charset="-120"/>
              </a:rPr>
              <a:t> Laravel: Migration, Middleware, Route, dan Artisan CLI</a:t>
            </a:r>
            <a:endParaRPr lang="en-US" sz="4450" dirty="0"/>
          </a:p>
        </p:txBody>
      </p:sp>
      <p:sp>
        <p:nvSpPr>
          <p:cNvPr id="5" name="Text 2"/>
          <p:cNvSpPr/>
          <p:nvPr/>
        </p:nvSpPr>
        <p:spPr>
          <a:xfrm>
            <a:off x="801410" y="3593185"/>
            <a:ext cx="7556421" cy="362903"/>
          </a:xfrm>
          <a:prstGeom prst="rect">
            <a:avLst/>
          </a:prstGeom>
          <a:noFill/>
          <a:ln/>
        </p:spPr>
        <p:txBody>
          <a:bodyPr wrap="non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Tujuan: Memahami dan Menguasai Konsep Dasar di Laravel</a:t>
            </a:r>
            <a:endParaRPr lang="en-US" sz="1750" dirty="0"/>
          </a:p>
        </p:txBody>
      </p:sp>
      <p:sp>
        <p:nvSpPr>
          <p:cNvPr id="6" name="Text 3"/>
          <p:cNvSpPr/>
          <p:nvPr/>
        </p:nvSpPr>
        <p:spPr>
          <a:xfrm>
            <a:off x="793790" y="4114121"/>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Selamat datang di modul Laravel ini! Kita akan mempelajari cara menggunakan beberapa fitur Laravel yang penting untuk pengembangan aplikasi web yang efisien dan terstruktur.</a:t>
            </a:r>
            <a:endParaRPr lang="en-US" sz="1750" dirty="0"/>
          </a:p>
        </p:txBody>
      </p:sp>
      <p:sp>
        <p:nvSpPr>
          <p:cNvPr id="7" name="Shape 4"/>
          <p:cNvSpPr/>
          <p:nvPr/>
        </p:nvSpPr>
        <p:spPr>
          <a:xfrm>
            <a:off x="793790" y="6456521"/>
            <a:ext cx="362903" cy="362903"/>
          </a:xfrm>
          <a:prstGeom prst="roundRect">
            <a:avLst>
              <a:gd name="adj" fmla="val 25194296"/>
            </a:avLst>
          </a:prstGeom>
          <a:noFill/>
          <a:ln w="7620">
            <a:solidFill>
              <a:srgbClr val="FFFFFF"/>
            </a:solidFill>
            <a:prstDash val="solid"/>
          </a:ln>
        </p:spPr>
      </p:sp>
      <p:pic>
        <p:nvPicPr>
          <p:cNvPr id="8" name="Image 1" descr="preencoded.png"/>
          <p:cNvPicPr>
            <a:picLocks noChangeAspect="1"/>
          </p:cNvPicPr>
          <p:nvPr/>
        </p:nvPicPr>
        <p:blipFill>
          <a:blip r:embed="rId3"/>
          <a:stretch>
            <a:fillRect/>
          </a:stretch>
        </p:blipFill>
        <p:spPr>
          <a:xfrm>
            <a:off x="801410" y="6464141"/>
            <a:ext cx="347663" cy="347663"/>
          </a:xfrm>
          <a:prstGeom prst="rect">
            <a:avLst/>
          </a:prstGeom>
        </p:spPr>
      </p:pic>
      <p:sp>
        <p:nvSpPr>
          <p:cNvPr id="9" name="Text 5"/>
          <p:cNvSpPr/>
          <p:nvPr/>
        </p:nvSpPr>
        <p:spPr>
          <a:xfrm>
            <a:off x="1270040" y="6439614"/>
            <a:ext cx="4780478" cy="396835"/>
          </a:xfrm>
          <a:prstGeom prst="rect">
            <a:avLst/>
          </a:prstGeom>
          <a:noFill/>
          <a:ln/>
        </p:spPr>
        <p:txBody>
          <a:bodyPr wrap="none" lIns="0" tIns="0" rIns="0" bIns="0" rtlCol="0" anchor="t"/>
          <a:lstStyle/>
          <a:p>
            <a:pPr marL="0" indent="0" algn="l">
              <a:lnSpc>
                <a:spcPts val="3100"/>
              </a:lnSpc>
              <a:buNone/>
            </a:pPr>
            <a:r>
              <a:rPr lang="en-US" sz="2200" b="1" dirty="0">
                <a:solidFill>
                  <a:srgbClr val="2A2742"/>
                </a:solidFill>
                <a:latin typeface="Arimo Bold" pitchFamily="34" charset="0"/>
                <a:ea typeface="Arimo Bold" pitchFamily="34" charset="-122"/>
                <a:cs typeface="Arimo Bold" pitchFamily="34" charset="-120"/>
              </a:rPr>
              <a:t>by MUHAMMAD IVAN RAFSANJANI</a:t>
            </a:r>
            <a:endParaRPr lang="en-US" sz="2200" dirty="0"/>
          </a:p>
        </p:txBody>
      </p:sp>
      <p:pic>
        <p:nvPicPr>
          <p:cNvPr id="11" name="Picture 10">
            <a:extLst>
              <a:ext uri="{FF2B5EF4-FFF2-40B4-BE49-F238E27FC236}">
                <a16:creationId xmlns:a16="http://schemas.microsoft.com/office/drawing/2014/main" id="{5D50A3F0-AC78-1AA2-194C-036974CF9D74}"/>
              </a:ext>
            </a:extLst>
          </p:cNvPr>
          <p:cNvPicPr>
            <a:picLocks noChangeAspect="1"/>
          </p:cNvPicPr>
          <p:nvPr/>
        </p:nvPicPr>
        <p:blipFill>
          <a:blip r:embed="rId4"/>
          <a:stretch>
            <a:fillRect/>
          </a:stretch>
        </p:blipFill>
        <p:spPr>
          <a:xfrm rot="5400000">
            <a:off x="8136522" y="1713398"/>
            <a:ext cx="8229602" cy="480280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2101691"/>
            <a:ext cx="6249114" cy="712708"/>
          </a:xfrm>
          <a:prstGeom prst="rect">
            <a:avLst/>
          </a:prstGeom>
          <a:noFill/>
          <a:ln/>
        </p:spPr>
        <p:txBody>
          <a:bodyPr wrap="none" lIns="0" tIns="0" rIns="0" bIns="0" rtlCol="0" anchor="t"/>
          <a:lstStyle/>
          <a:p>
            <a:pPr marL="0" indent="0">
              <a:lnSpc>
                <a:spcPts val="5600"/>
              </a:lnSpc>
              <a:buNone/>
            </a:pPr>
            <a:r>
              <a:rPr lang="en-US" sz="4450" dirty="0">
                <a:solidFill>
                  <a:srgbClr val="1F1E1E"/>
                </a:solidFill>
                <a:latin typeface="Sora Bold" pitchFamily="2" charset="0"/>
                <a:ea typeface="Alexandria Semi Bold" pitchFamily="34" charset="-122"/>
                <a:cs typeface="Sora Bold" pitchFamily="2" charset="0"/>
              </a:rPr>
              <a:t>GET: </a:t>
            </a:r>
            <a:r>
              <a:rPr lang="en-US" sz="4450" dirty="0" err="1">
                <a:solidFill>
                  <a:srgbClr val="1F1E1E"/>
                </a:solidFill>
                <a:latin typeface="Sora Bold" pitchFamily="2" charset="0"/>
                <a:ea typeface="Alexandria Semi Bold" pitchFamily="34" charset="-122"/>
                <a:cs typeface="Sora Bold" pitchFamily="2" charset="0"/>
              </a:rPr>
              <a:t>Mengambil</a:t>
            </a:r>
            <a:r>
              <a:rPr lang="en-US" sz="4450" dirty="0">
                <a:solidFill>
                  <a:srgbClr val="1F1E1E"/>
                </a:solidFill>
                <a:latin typeface="Sora Bold" pitchFamily="2" charset="0"/>
                <a:ea typeface="Alexandria Semi Bold" pitchFamily="34" charset="-122"/>
                <a:cs typeface="Sora Bold" pitchFamily="2" charset="0"/>
              </a:rPr>
              <a:t> Data</a:t>
            </a:r>
            <a:endParaRPr lang="en-US" sz="4450" dirty="0">
              <a:latin typeface="Sora Bold" pitchFamily="2" charset="0"/>
              <a:cs typeface="Sora Bold" pitchFamily="2" charset="0"/>
            </a:endParaRPr>
          </a:p>
        </p:txBody>
      </p:sp>
      <p:sp>
        <p:nvSpPr>
          <p:cNvPr id="3" name="Text 1"/>
          <p:cNvSpPr/>
          <p:nvPr/>
        </p:nvSpPr>
        <p:spPr>
          <a:xfrm>
            <a:off x="758309" y="3355896"/>
            <a:ext cx="2850713" cy="356235"/>
          </a:xfrm>
          <a:prstGeom prst="rect">
            <a:avLst/>
          </a:prstGeom>
          <a:noFill/>
          <a:ln/>
        </p:spPr>
        <p:txBody>
          <a:bodyPr wrap="none" lIns="0" tIns="0" rIns="0" bIns="0" rtlCol="0" anchor="t"/>
          <a:lstStyle/>
          <a:p>
            <a:pPr marL="0" indent="0">
              <a:lnSpc>
                <a:spcPts val="2800"/>
              </a:lnSpc>
              <a:buNone/>
            </a:pPr>
            <a:r>
              <a:rPr lang="en-US" sz="2200" dirty="0">
                <a:solidFill>
                  <a:srgbClr val="1F1E1E"/>
                </a:solidFill>
                <a:latin typeface="Alexandria Semi Bold" pitchFamily="34" charset="0"/>
                <a:ea typeface="Alexandria Semi Bold" pitchFamily="34" charset="-122"/>
                <a:cs typeface="Alexandria Semi Bold" pitchFamily="34" charset="-120"/>
              </a:rPr>
              <a:t>Fungsi GET</a:t>
            </a:r>
            <a:endParaRPr lang="en-US" sz="2200" dirty="0"/>
          </a:p>
        </p:txBody>
      </p:sp>
      <p:sp>
        <p:nvSpPr>
          <p:cNvPr id="4" name="Text 2"/>
          <p:cNvSpPr/>
          <p:nvPr/>
        </p:nvSpPr>
        <p:spPr>
          <a:xfrm>
            <a:off x="758309" y="3928705"/>
            <a:ext cx="6292572" cy="1040130"/>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Metode GET dirancang untuk mengambil atau membaca data dari server. GET merupakan metode yang aman dan tidak mengubah data.</a:t>
            </a:r>
            <a:endParaRPr lang="en-US" sz="1700" dirty="0"/>
          </a:p>
        </p:txBody>
      </p:sp>
      <p:sp>
        <p:nvSpPr>
          <p:cNvPr id="5" name="Text 3"/>
          <p:cNvSpPr/>
          <p:nvPr/>
        </p:nvSpPr>
        <p:spPr>
          <a:xfrm>
            <a:off x="7587139" y="3355896"/>
            <a:ext cx="2850713" cy="356235"/>
          </a:xfrm>
          <a:prstGeom prst="rect">
            <a:avLst/>
          </a:prstGeom>
          <a:noFill/>
          <a:ln/>
        </p:spPr>
        <p:txBody>
          <a:bodyPr wrap="none" lIns="0" tIns="0" rIns="0" bIns="0" rtlCol="0" anchor="t"/>
          <a:lstStyle/>
          <a:p>
            <a:pPr marL="0" indent="0">
              <a:lnSpc>
                <a:spcPts val="2800"/>
              </a:lnSpc>
              <a:buNone/>
            </a:pPr>
            <a:r>
              <a:rPr lang="en-US" sz="2200" dirty="0">
                <a:solidFill>
                  <a:srgbClr val="1F1E1E"/>
                </a:solidFill>
                <a:latin typeface="Alexandria Semi Bold" pitchFamily="34" charset="0"/>
                <a:ea typeface="Alexandria Semi Bold" pitchFamily="34" charset="-122"/>
                <a:cs typeface="Alexandria Semi Bold" pitchFamily="34" charset="-120"/>
              </a:rPr>
              <a:t>Implementasi GET</a:t>
            </a:r>
            <a:endParaRPr lang="en-US" sz="2200" dirty="0"/>
          </a:p>
        </p:txBody>
      </p:sp>
      <p:sp>
        <p:nvSpPr>
          <p:cNvPr id="6" name="Text 4"/>
          <p:cNvSpPr/>
          <p:nvPr/>
        </p:nvSpPr>
        <p:spPr>
          <a:xfrm>
            <a:off x="7587139" y="3928705"/>
            <a:ext cx="6292572" cy="1040130"/>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GET dapat diakses langsung di browser melalui URL. Data yang diambil biasanya ditampilkan di halaman web. Contoh:</a:t>
            </a:r>
            <a:endParaRPr lang="en-US" sz="1700" dirty="0"/>
          </a:p>
        </p:txBody>
      </p:sp>
      <p:sp>
        <p:nvSpPr>
          <p:cNvPr id="7" name="Shape 5"/>
          <p:cNvSpPr/>
          <p:nvPr/>
        </p:nvSpPr>
        <p:spPr>
          <a:xfrm>
            <a:off x="7587139" y="5212556"/>
            <a:ext cx="6292572" cy="671512"/>
          </a:xfrm>
          <a:prstGeom prst="roundRect">
            <a:avLst>
              <a:gd name="adj" fmla="val 13551"/>
            </a:avLst>
          </a:prstGeom>
          <a:solidFill>
            <a:srgbClr val="D5DCF6"/>
          </a:solidFill>
          <a:ln/>
        </p:spPr>
      </p:sp>
      <p:sp>
        <p:nvSpPr>
          <p:cNvPr id="8" name="Shape 6"/>
          <p:cNvSpPr/>
          <p:nvPr/>
        </p:nvSpPr>
        <p:spPr>
          <a:xfrm>
            <a:off x="7576423" y="5212556"/>
            <a:ext cx="6314003" cy="671512"/>
          </a:xfrm>
          <a:prstGeom prst="roundRect">
            <a:avLst>
              <a:gd name="adj" fmla="val 4840"/>
            </a:avLst>
          </a:prstGeom>
          <a:solidFill>
            <a:srgbClr val="D5DCF6"/>
          </a:solidFill>
          <a:ln/>
        </p:spPr>
      </p:sp>
      <p:sp>
        <p:nvSpPr>
          <p:cNvPr id="9" name="Text 7"/>
          <p:cNvSpPr/>
          <p:nvPr/>
        </p:nvSpPr>
        <p:spPr>
          <a:xfrm>
            <a:off x="7792998" y="5374958"/>
            <a:ext cx="5880854"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highlight>
                  <a:srgbClr val="D5DCF6"/>
                </a:highlight>
                <a:latin typeface="Consolas Light" pitchFamily="34" charset="0"/>
                <a:ea typeface="Consolas Light" pitchFamily="34" charset="-122"/>
                <a:cs typeface="Consolas Light" pitchFamily="34" charset="-120"/>
              </a:rPr>
              <a:t>Route::get('/users', [UserController::class, 'index']);</a:t>
            </a:r>
            <a:endParaRPr lang="en-US" sz="1700" dirty="0"/>
          </a:p>
        </p:txBody>
      </p:sp>
      <p:sp>
        <p:nvSpPr>
          <p:cNvPr id="10" name="Rectangle 9">
            <a:extLst>
              <a:ext uri="{FF2B5EF4-FFF2-40B4-BE49-F238E27FC236}">
                <a16:creationId xmlns:a16="http://schemas.microsoft.com/office/drawing/2014/main" id="{ACF71B24-47DD-4FC6-1EE7-7FAB8CBDB299}"/>
              </a:ext>
            </a:extLst>
          </p:cNvPr>
          <p:cNvSpPr/>
          <p:nvPr/>
        </p:nvSpPr>
        <p:spPr>
          <a:xfrm>
            <a:off x="12475029" y="7576457"/>
            <a:ext cx="2155371" cy="653143"/>
          </a:xfrm>
          <a:prstGeom prst="rect">
            <a:avLst/>
          </a:prstGeom>
          <a:solidFill>
            <a:srgbClr val="F1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2404348"/>
            <a:ext cx="7964567" cy="712708"/>
          </a:xfrm>
          <a:prstGeom prst="rect">
            <a:avLst/>
          </a:prstGeom>
          <a:noFill/>
          <a:ln/>
        </p:spPr>
        <p:txBody>
          <a:bodyPr wrap="none" lIns="0" tIns="0" rIns="0" bIns="0" rtlCol="0" anchor="t"/>
          <a:lstStyle/>
          <a:p>
            <a:pPr marL="0" indent="0">
              <a:lnSpc>
                <a:spcPts val="5600"/>
              </a:lnSpc>
              <a:buNone/>
            </a:pPr>
            <a:r>
              <a:rPr lang="en-US" sz="4450" dirty="0">
                <a:solidFill>
                  <a:srgbClr val="1F1E1E"/>
                </a:solidFill>
                <a:latin typeface="Sora Bold" pitchFamily="2" charset="0"/>
                <a:ea typeface="Alexandria Semi Bold" pitchFamily="34" charset="-122"/>
                <a:cs typeface="Sora Bold" pitchFamily="2" charset="0"/>
              </a:rPr>
              <a:t>POST (Menambahkan Data)</a:t>
            </a:r>
            <a:endParaRPr lang="en-US" sz="4450" dirty="0">
              <a:latin typeface="Sora Bold" pitchFamily="2" charset="0"/>
              <a:cs typeface="Sora Bold" pitchFamily="2" charset="0"/>
            </a:endParaRPr>
          </a:p>
        </p:txBody>
      </p:sp>
      <p:sp>
        <p:nvSpPr>
          <p:cNvPr id="3" name="Text 1"/>
          <p:cNvSpPr/>
          <p:nvPr/>
        </p:nvSpPr>
        <p:spPr>
          <a:xfrm>
            <a:off x="758309" y="3550325"/>
            <a:ext cx="13113782" cy="346710"/>
          </a:xfrm>
          <a:prstGeom prst="rect">
            <a:avLst/>
          </a:prstGeom>
          <a:noFill/>
          <a:ln/>
        </p:spPr>
        <p:txBody>
          <a:bodyPr wrap="none" lIns="0" tIns="0" rIns="0" bIns="0" rtlCol="0" anchor="t"/>
          <a:lstStyle/>
          <a:p>
            <a:pPr marL="342900" indent="-342900">
              <a:lnSpc>
                <a:spcPts val="2700"/>
              </a:lnSpc>
              <a:buSzPct val="100000"/>
              <a:buChar char="•"/>
            </a:pPr>
            <a:r>
              <a:rPr lang="en-US" sz="1700" dirty="0">
                <a:solidFill>
                  <a:srgbClr val="3B3535"/>
                </a:solidFill>
                <a:latin typeface="Sora Light" pitchFamily="34" charset="0"/>
                <a:ea typeface="Sora Light" pitchFamily="34" charset="-122"/>
                <a:cs typeface="Sora Light" pitchFamily="34" charset="-120"/>
              </a:rPr>
              <a:t>Digunakan untuk mengirim data baru ke server.</a:t>
            </a:r>
            <a:endParaRPr lang="en-US" sz="1700" dirty="0"/>
          </a:p>
        </p:txBody>
      </p:sp>
      <p:sp>
        <p:nvSpPr>
          <p:cNvPr id="4" name="Text 2"/>
          <p:cNvSpPr/>
          <p:nvPr/>
        </p:nvSpPr>
        <p:spPr>
          <a:xfrm>
            <a:off x="758309" y="3972758"/>
            <a:ext cx="13113782" cy="346710"/>
          </a:xfrm>
          <a:prstGeom prst="rect">
            <a:avLst/>
          </a:prstGeom>
          <a:noFill/>
          <a:ln/>
        </p:spPr>
        <p:txBody>
          <a:bodyPr wrap="none" lIns="0" tIns="0" rIns="0" bIns="0" rtlCol="0" anchor="t"/>
          <a:lstStyle/>
          <a:p>
            <a:pPr marL="342900" indent="-342900">
              <a:lnSpc>
                <a:spcPts val="2700"/>
              </a:lnSpc>
              <a:buSzPct val="100000"/>
              <a:buChar char="•"/>
            </a:pPr>
            <a:r>
              <a:rPr lang="en-US" sz="1700" dirty="0">
                <a:solidFill>
                  <a:srgbClr val="3B3535"/>
                </a:solidFill>
                <a:latin typeface="Sora Light" pitchFamily="34" charset="0"/>
                <a:ea typeface="Sora Light" pitchFamily="34" charset="-122"/>
                <a:cs typeface="Sora Light" pitchFamily="34" charset="-120"/>
              </a:rPr>
              <a:t>Data dikirim melalui body request, tidak terlihat di URL.</a:t>
            </a:r>
            <a:endParaRPr lang="en-US" sz="1700" dirty="0"/>
          </a:p>
        </p:txBody>
      </p:sp>
      <p:sp>
        <p:nvSpPr>
          <p:cNvPr id="5" name="Text 3"/>
          <p:cNvSpPr/>
          <p:nvPr/>
        </p:nvSpPr>
        <p:spPr>
          <a:xfrm>
            <a:off x="758309" y="4563189"/>
            <a:ext cx="13113782"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Contoh:</a:t>
            </a:r>
            <a:endParaRPr lang="en-US" sz="1700" dirty="0"/>
          </a:p>
        </p:txBody>
      </p:sp>
      <p:sp>
        <p:nvSpPr>
          <p:cNvPr id="6" name="Shape 4"/>
          <p:cNvSpPr/>
          <p:nvPr/>
        </p:nvSpPr>
        <p:spPr>
          <a:xfrm>
            <a:off x="758309" y="5153620"/>
            <a:ext cx="13113782" cy="671512"/>
          </a:xfrm>
          <a:prstGeom prst="roundRect">
            <a:avLst>
              <a:gd name="adj" fmla="val 13551"/>
            </a:avLst>
          </a:prstGeom>
          <a:solidFill>
            <a:srgbClr val="D5DCF6"/>
          </a:solidFill>
          <a:ln/>
        </p:spPr>
      </p:sp>
      <p:sp>
        <p:nvSpPr>
          <p:cNvPr id="7" name="Shape 5"/>
          <p:cNvSpPr/>
          <p:nvPr/>
        </p:nvSpPr>
        <p:spPr>
          <a:xfrm>
            <a:off x="747593" y="5153620"/>
            <a:ext cx="13135213" cy="671512"/>
          </a:xfrm>
          <a:prstGeom prst="roundRect">
            <a:avLst>
              <a:gd name="adj" fmla="val 4840"/>
            </a:avLst>
          </a:prstGeom>
          <a:solidFill>
            <a:srgbClr val="D5DCF6"/>
          </a:solidFill>
          <a:ln/>
        </p:spPr>
      </p:sp>
      <p:sp>
        <p:nvSpPr>
          <p:cNvPr id="8" name="Text 6"/>
          <p:cNvSpPr/>
          <p:nvPr/>
        </p:nvSpPr>
        <p:spPr>
          <a:xfrm>
            <a:off x="964168" y="5316022"/>
            <a:ext cx="12702064"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highlight>
                  <a:srgbClr val="D5DCF6"/>
                </a:highlight>
                <a:latin typeface="Consolas Light" pitchFamily="34" charset="0"/>
                <a:ea typeface="Consolas Light" pitchFamily="34" charset="-122"/>
                <a:cs typeface="Consolas Light" pitchFamily="34" charset="-120"/>
              </a:rPr>
              <a:t>Route::post('/users', [UserController::class, 'store']);</a:t>
            </a:r>
            <a:endParaRPr lang="en-US" sz="1700" dirty="0"/>
          </a:p>
        </p:txBody>
      </p:sp>
      <p:sp>
        <p:nvSpPr>
          <p:cNvPr id="9" name="Rectangle 8">
            <a:extLst>
              <a:ext uri="{FF2B5EF4-FFF2-40B4-BE49-F238E27FC236}">
                <a16:creationId xmlns:a16="http://schemas.microsoft.com/office/drawing/2014/main" id="{B395A324-B704-B4FA-FA16-56287BBA06D9}"/>
              </a:ext>
            </a:extLst>
          </p:cNvPr>
          <p:cNvSpPr/>
          <p:nvPr/>
        </p:nvSpPr>
        <p:spPr>
          <a:xfrm>
            <a:off x="12475029" y="7576457"/>
            <a:ext cx="2155371" cy="653143"/>
          </a:xfrm>
          <a:prstGeom prst="rect">
            <a:avLst/>
          </a:prstGeom>
          <a:solidFill>
            <a:srgbClr val="F1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2320409"/>
            <a:ext cx="9576078" cy="712708"/>
          </a:xfrm>
          <a:prstGeom prst="rect">
            <a:avLst/>
          </a:prstGeom>
          <a:noFill/>
          <a:ln/>
        </p:spPr>
        <p:txBody>
          <a:bodyPr wrap="none" lIns="0" tIns="0" rIns="0" bIns="0" rtlCol="0" anchor="t"/>
          <a:lstStyle/>
          <a:p>
            <a:pPr marL="0" indent="0">
              <a:lnSpc>
                <a:spcPts val="5600"/>
              </a:lnSpc>
              <a:buNone/>
            </a:pPr>
            <a:r>
              <a:rPr lang="en-US" sz="4450" dirty="0">
                <a:solidFill>
                  <a:srgbClr val="1F1E1E"/>
                </a:solidFill>
                <a:latin typeface="Sora Bold" pitchFamily="2" charset="0"/>
                <a:ea typeface="Alexandria Semi Bold" pitchFamily="34" charset="-122"/>
                <a:cs typeface="Sora Bold" pitchFamily="2" charset="0"/>
              </a:rPr>
              <a:t>PUT / PATCH (Memperbarui Data)</a:t>
            </a:r>
            <a:endParaRPr lang="en-US" sz="4450" dirty="0">
              <a:latin typeface="Sora Bold" pitchFamily="2" charset="0"/>
              <a:cs typeface="Sora Bold" pitchFamily="2" charset="0"/>
            </a:endParaRPr>
          </a:p>
        </p:txBody>
      </p:sp>
      <p:sp>
        <p:nvSpPr>
          <p:cNvPr id="3" name="Text 1"/>
          <p:cNvSpPr/>
          <p:nvPr/>
        </p:nvSpPr>
        <p:spPr>
          <a:xfrm>
            <a:off x="758309" y="3466386"/>
            <a:ext cx="13113782"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PUT digunakan untuk memperbarui seluruh data, sedangkan PATCH digunakan untuk memperbarui sebagian data.</a:t>
            </a:r>
            <a:endParaRPr lang="en-US" sz="1700" dirty="0"/>
          </a:p>
        </p:txBody>
      </p:sp>
      <p:sp>
        <p:nvSpPr>
          <p:cNvPr id="4" name="Text 2"/>
          <p:cNvSpPr/>
          <p:nvPr/>
        </p:nvSpPr>
        <p:spPr>
          <a:xfrm>
            <a:off x="758309" y="4056817"/>
            <a:ext cx="13113782"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Biasanya digunakan dalam API RESTful.</a:t>
            </a:r>
            <a:endParaRPr lang="en-US" sz="1700" dirty="0"/>
          </a:p>
        </p:txBody>
      </p:sp>
      <p:sp>
        <p:nvSpPr>
          <p:cNvPr id="5" name="Text 3"/>
          <p:cNvSpPr/>
          <p:nvPr/>
        </p:nvSpPr>
        <p:spPr>
          <a:xfrm>
            <a:off x="758309" y="4647248"/>
            <a:ext cx="13113782"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Contoh:</a:t>
            </a:r>
            <a:endParaRPr lang="en-US" sz="1700" dirty="0"/>
          </a:p>
        </p:txBody>
      </p:sp>
      <p:sp>
        <p:nvSpPr>
          <p:cNvPr id="6" name="Shape 4"/>
          <p:cNvSpPr/>
          <p:nvPr/>
        </p:nvSpPr>
        <p:spPr>
          <a:xfrm>
            <a:off x="758309" y="5237678"/>
            <a:ext cx="13113782" cy="671512"/>
          </a:xfrm>
          <a:prstGeom prst="roundRect">
            <a:avLst>
              <a:gd name="adj" fmla="val 13551"/>
            </a:avLst>
          </a:prstGeom>
          <a:solidFill>
            <a:srgbClr val="D5DCF6"/>
          </a:solidFill>
          <a:ln/>
        </p:spPr>
      </p:sp>
      <p:sp>
        <p:nvSpPr>
          <p:cNvPr id="7" name="Shape 5"/>
          <p:cNvSpPr/>
          <p:nvPr/>
        </p:nvSpPr>
        <p:spPr>
          <a:xfrm>
            <a:off x="747593" y="5237678"/>
            <a:ext cx="13135213" cy="671512"/>
          </a:xfrm>
          <a:prstGeom prst="roundRect">
            <a:avLst>
              <a:gd name="adj" fmla="val 4840"/>
            </a:avLst>
          </a:prstGeom>
          <a:solidFill>
            <a:srgbClr val="D5DCF6"/>
          </a:solidFill>
          <a:ln/>
        </p:spPr>
      </p:sp>
      <p:sp>
        <p:nvSpPr>
          <p:cNvPr id="8" name="Text 6"/>
          <p:cNvSpPr/>
          <p:nvPr/>
        </p:nvSpPr>
        <p:spPr>
          <a:xfrm>
            <a:off x="964168" y="5400080"/>
            <a:ext cx="12702064"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highlight>
                  <a:srgbClr val="D5DCF6"/>
                </a:highlight>
                <a:latin typeface="Consolas Light" pitchFamily="34" charset="0"/>
                <a:ea typeface="Consolas Light" pitchFamily="34" charset="-122"/>
                <a:cs typeface="Consolas Light" pitchFamily="34" charset="-120"/>
              </a:rPr>
              <a:t>Route::put('/users/{id}', [UserController::class, 'update']);</a:t>
            </a:r>
            <a:endParaRPr lang="en-US" sz="1700" dirty="0"/>
          </a:p>
        </p:txBody>
      </p:sp>
      <p:sp>
        <p:nvSpPr>
          <p:cNvPr id="9" name="Rectangle 8">
            <a:extLst>
              <a:ext uri="{FF2B5EF4-FFF2-40B4-BE49-F238E27FC236}">
                <a16:creationId xmlns:a16="http://schemas.microsoft.com/office/drawing/2014/main" id="{A67E9BE3-B46C-54E7-9BE7-91A71F49A62C}"/>
              </a:ext>
            </a:extLst>
          </p:cNvPr>
          <p:cNvSpPr/>
          <p:nvPr/>
        </p:nvSpPr>
        <p:spPr>
          <a:xfrm>
            <a:off x="12475029" y="7576457"/>
            <a:ext cx="2155371" cy="653143"/>
          </a:xfrm>
          <a:prstGeom prst="rect">
            <a:avLst/>
          </a:prstGeom>
          <a:solidFill>
            <a:srgbClr val="F1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0" name="Rectangle 9">
            <a:extLst>
              <a:ext uri="{FF2B5EF4-FFF2-40B4-BE49-F238E27FC236}">
                <a16:creationId xmlns:a16="http://schemas.microsoft.com/office/drawing/2014/main" id="{FFBF86AB-BD3D-2A36-A635-26FC34CDEBCB}"/>
              </a:ext>
            </a:extLst>
          </p:cNvPr>
          <p:cNvSpPr/>
          <p:nvPr/>
        </p:nvSpPr>
        <p:spPr>
          <a:xfrm>
            <a:off x="12627429" y="7728857"/>
            <a:ext cx="2155371" cy="653143"/>
          </a:xfrm>
          <a:prstGeom prst="rect">
            <a:avLst/>
          </a:prstGeom>
          <a:solidFill>
            <a:srgbClr val="F1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2615565"/>
            <a:ext cx="7686318" cy="712708"/>
          </a:xfrm>
          <a:prstGeom prst="rect">
            <a:avLst/>
          </a:prstGeom>
          <a:noFill/>
          <a:ln/>
        </p:spPr>
        <p:txBody>
          <a:bodyPr wrap="none" lIns="0" tIns="0" rIns="0" bIns="0" rtlCol="0" anchor="t"/>
          <a:lstStyle/>
          <a:p>
            <a:pPr marL="0" indent="0">
              <a:lnSpc>
                <a:spcPts val="5600"/>
              </a:lnSpc>
              <a:buNone/>
            </a:pPr>
            <a:r>
              <a:rPr lang="en-US" sz="4450" dirty="0">
                <a:solidFill>
                  <a:srgbClr val="1F1E1E"/>
                </a:solidFill>
                <a:latin typeface="Sora Bold" pitchFamily="2" charset="0"/>
                <a:ea typeface="Alexandria Semi Bold" pitchFamily="34" charset="-122"/>
                <a:cs typeface="Sora Bold" pitchFamily="2" charset="0"/>
              </a:rPr>
              <a:t>DELETE (</a:t>
            </a:r>
            <a:r>
              <a:rPr lang="en-US" sz="4450" dirty="0" err="1">
                <a:solidFill>
                  <a:srgbClr val="1F1E1E"/>
                </a:solidFill>
                <a:latin typeface="Sora Bold" pitchFamily="2" charset="0"/>
                <a:ea typeface="Alexandria Semi Bold" pitchFamily="34" charset="-122"/>
                <a:cs typeface="Sora Bold" pitchFamily="2" charset="0"/>
              </a:rPr>
              <a:t>Menghapus</a:t>
            </a:r>
            <a:r>
              <a:rPr lang="en-US" sz="4450" dirty="0">
                <a:solidFill>
                  <a:srgbClr val="1F1E1E"/>
                </a:solidFill>
                <a:latin typeface="Sora Bold" pitchFamily="2" charset="0"/>
                <a:ea typeface="Alexandria Semi Bold" pitchFamily="34" charset="-122"/>
                <a:cs typeface="Sora Bold" pitchFamily="2" charset="0"/>
              </a:rPr>
              <a:t> Data)</a:t>
            </a:r>
            <a:endParaRPr lang="en-US" sz="4450" dirty="0">
              <a:latin typeface="Sora Bold" pitchFamily="2" charset="0"/>
              <a:cs typeface="Sora Bold" pitchFamily="2" charset="0"/>
            </a:endParaRPr>
          </a:p>
        </p:txBody>
      </p:sp>
      <p:sp>
        <p:nvSpPr>
          <p:cNvPr id="3" name="Text 1"/>
          <p:cNvSpPr/>
          <p:nvPr/>
        </p:nvSpPr>
        <p:spPr>
          <a:xfrm>
            <a:off x="758309" y="3761542"/>
            <a:ext cx="13113782"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Digunakan untuk menghapus data dari server.</a:t>
            </a:r>
            <a:endParaRPr lang="en-US" sz="1700" dirty="0"/>
          </a:p>
        </p:txBody>
      </p:sp>
      <p:sp>
        <p:nvSpPr>
          <p:cNvPr id="4" name="Text 2"/>
          <p:cNvSpPr/>
          <p:nvPr/>
        </p:nvSpPr>
        <p:spPr>
          <a:xfrm>
            <a:off x="758309" y="4351973"/>
            <a:ext cx="13113782"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Contoh:</a:t>
            </a:r>
            <a:endParaRPr lang="en-US" sz="1700" dirty="0"/>
          </a:p>
        </p:txBody>
      </p:sp>
      <p:sp>
        <p:nvSpPr>
          <p:cNvPr id="5" name="Shape 3"/>
          <p:cNvSpPr/>
          <p:nvPr/>
        </p:nvSpPr>
        <p:spPr>
          <a:xfrm>
            <a:off x="758309" y="4942403"/>
            <a:ext cx="13113782" cy="671512"/>
          </a:xfrm>
          <a:prstGeom prst="roundRect">
            <a:avLst>
              <a:gd name="adj" fmla="val 13551"/>
            </a:avLst>
          </a:prstGeom>
          <a:solidFill>
            <a:srgbClr val="D5DCF6"/>
          </a:solidFill>
          <a:ln/>
        </p:spPr>
      </p:sp>
      <p:sp>
        <p:nvSpPr>
          <p:cNvPr id="6" name="Shape 4"/>
          <p:cNvSpPr/>
          <p:nvPr/>
        </p:nvSpPr>
        <p:spPr>
          <a:xfrm>
            <a:off x="747593" y="4942403"/>
            <a:ext cx="13135213" cy="671512"/>
          </a:xfrm>
          <a:prstGeom prst="roundRect">
            <a:avLst>
              <a:gd name="adj" fmla="val 4840"/>
            </a:avLst>
          </a:prstGeom>
          <a:solidFill>
            <a:srgbClr val="D5DCF6"/>
          </a:solidFill>
          <a:ln/>
        </p:spPr>
      </p:sp>
      <p:sp>
        <p:nvSpPr>
          <p:cNvPr id="7" name="Text 5"/>
          <p:cNvSpPr/>
          <p:nvPr/>
        </p:nvSpPr>
        <p:spPr>
          <a:xfrm>
            <a:off x="964168" y="5104805"/>
            <a:ext cx="12702064"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highlight>
                  <a:srgbClr val="D5DCF6"/>
                </a:highlight>
                <a:latin typeface="Consolas Light" pitchFamily="34" charset="0"/>
                <a:ea typeface="Consolas Light" pitchFamily="34" charset="-122"/>
                <a:cs typeface="Consolas Light" pitchFamily="34" charset="-120"/>
              </a:rPr>
              <a:t>Route::delete('/users/{id}', [UserController::class, 'destroy']);</a:t>
            </a:r>
            <a:endParaRPr lang="en-US" sz="1700" dirty="0"/>
          </a:p>
        </p:txBody>
      </p:sp>
      <p:sp>
        <p:nvSpPr>
          <p:cNvPr id="8" name="Rectangle 7">
            <a:extLst>
              <a:ext uri="{FF2B5EF4-FFF2-40B4-BE49-F238E27FC236}">
                <a16:creationId xmlns:a16="http://schemas.microsoft.com/office/drawing/2014/main" id="{0250FB90-C892-4A2F-3E94-CD6D3B2DED38}"/>
              </a:ext>
            </a:extLst>
          </p:cNvPr>
          <p:cNvSpPr/>
          <p:nvPr/>
        </p:nvSpPr>
        <p:spPr>
          <a:xfrm>
            <a:off x="12475029" y="7576457"/>
            <a:ext cx="2155371" cy="653143"/>
          </a:xfrm>
          <a:prstGeom prst="rect">
            <a:avLst/>
          </a:prstGeom>
          <a:solidFill>
            <a:srgbClr val="F1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1686758"/>
            <a:ext cx="9929574" cy="712708"/>
          </a:xfrm>
          <a:prstGeom prst="rect">
            <a:avLst/>
          </a:prstGeom>
          <a:noFill/>
          <a:ln/>
        </p:spPr>
        <p:txBody>
          <a:bodyPr wrap="none" lIns="0" tIns="0" rIns="0" bIns="0" rtlCol="0" anchor="t"/>
          <a:lstStyle/>
          <a:p>
            <a:pPr marL="0" indent="0">
              <a:lnSpc>
                <a:spcPts val="5600"/>
              </a:lnSpc>
              <a:buNone/>
            </a:pPr>
            <a:r>
              <a:rPr lang="en-US" sz="4450" dirty="0">
                <a:solidFill>
                  <a:srgbClr val="1F1E1E"/>
                </a:solidFill>
                <a:latin typeface="Sora Bold" pitchFamily="2" charset="0"/>
                <a:ea typeface="Alexandria Semi Bold" pitchFamily="34" charset="-122"/>
                <a:cs typeface="Sora Bold" pitchFamily="2" charset="0"/>
              </a:rPr>
              <a:t>Route::resource() (CRUD Otomatis)</a:t>
            </a:r>
            <a:endParaRPr lang="en-US" sz="4450" dirty="0">
              <a:latin typeface="Sora Bold" pitchFamily="2" charset="0"/>
              <a:cs typeface="Sora Bold" pitchFamily="2" charset="0"/>
            </a:endParaRPr>
          </a:p>
        </p:txBody>
      </p:sp>
      <p:sp>
        <p:nvSpPr>
          <p:cNvPr id="3" name="Text 1"/>
          <p:cNvSpPr/>
          <p:nvPr/>
        </p:nvSpPr>
        <p:spPr>
          <a:xfrm>
            <a:off x="758309" y="2832735"/>
            <a:ext cx="13113782"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Membuat route CRUD lengkap dengan satu baris kode:</a:t>
            </a:r>
            <a:endParaRPr lang="en-US" sz="1700" dirty="0"/>
          </a:p>
        </p:txBody>
      </p:sp>
      <p:sp>
        <p:nvSpPr>
          <p:cNvPr id="4" name="Shape 2"/>
          <p:cNvSpPr/>
          <p:nvPr/>
        </p:nvSpPr>
        <p:spPr>
          <a:xfrm>
            <a:off x="758309" y="3423166"/>
            <a:ext cx="13113782" cy="671512"/>
          </a:xfrm>
          <a:prstGeom prst="roundRect">
            <a:avLst>
              <a:gd name="adj" fmla="val 13551"/>
            </a:avLst>
          </a:prstGeom>
          <a:solidFill>
            <a:srgbClr val="D5DCF6"/>
          </a:solidFill>
          <a:ln/>
        </p:spPr>
      </p:sp>
      <p:sp>
        <p:nvSpPr>
          <p:cNvPr id="5" name="Shape 3"/>
          <p:cNvSpPr/>
          <p:nvPr/>
        </p:nvSpPr>
        <p:spPr>
          <a:xfrm>
            <a:off x="747593" y="3423166"/>
            <a:ext cx="13135213" cy="671512"/>
          </a:xfrm>
          <a:prstGeom prst="roundRect">
            <a:avLst>
              <a:gd name="adj" fmla="val 4840"/>
            </a:avLst>
          </a:prstGeom>
          <a:solidFill>
            <a:srgbClr val="D5DCF6"/>
          </a:solidFill>
          <a:ln/>
        </p:spPr>
      </p:sp>
      <p:sp>
        <p:nvSpPr>
          <p:cNvPr id="6" name="Text 4"/>
          <p:cNvSpPr/>
          <p:nvPr/>
        </p:nvSpPr>
        <p:spPr>
          <a:xfrm>
            <a:off x="964168" y="3585567"/>
            <a:ext cx="12702064"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highlight>
                  <a:srgbClr val="D5DCF6"/>
                </a:highlight>
                <a:latin typeface="Consolas Light" pitchFamily="34" charset="0"/>
                <a:ea typeface="Consolas Light" pitchFamily="34" charset="-122"/>
                <a:cs typeface="Consolas Light" pitchFamily="34" charset="-120"/>
              </a:rPr>
              <a:t>Route::resource('users', UserController::class);</a:t>
            </a:r>
            <a:endParaRPr lang="en-US" sz="1700" dirty="0"/>
          </a:p>
        </p:txBody>
      </p:sp>
      <p:sp>
        <p:nvSpPr>
          <p:cNvPr id="7" name="Text 5"/>
          <p:cNvSpPr/>
          <p:nvPr/>
        </p:nvSpPr>
        <p:spPr>
          <a:xfrm>
            <a:off x="758309" y="4338399"/>
            <a:ext cx="13113782"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Ini akan membuat route otomatis seperti:</a:t>
            </a:r>
            <a:endParaRPr lang="en-US" sz="1700" dirty="0"/>
          </a:p>
        </p:txBody>
      </p:sp>
      <p:sp>
        <p:nvSpPr>
          <p:cNvPr id="8" name="Text 6"/>
          <p:cNvSpPr/>
          <p:nvPr/>
        </p:nvSpPr>
        <p:spPr>
          <a:xfrm>
            <a:off x="758309" y="4928830"/>
            <a:ext cx="13113782" cy="346710"/>
          </a:xfrm>
          <a:prstGeom prst="rect">
            <a:avLst/>
          </a:prstGeom>
          <a:noFill/>
          <a:ln/>
        </p:spPr>
        <p:txBody>
          <a:bodyPr wrap="none" lIns="0" tIns="0" rIns="0" bIns="0" rtlCol="0" anchor="t"/>
          <a:lstStyle/>
          <a:p>
            <a:pPr marL="342900" indent="-342900">
              <a:lnSpc>
                <a:spcPts val="2700"/>
              </a:lnSpc>
              <a:buSzPct val="100000"/>
              <a:buChar char="•"/>
            </a:pPr>
            <a:r>
              <a:rPr lang="en-US" sz="1700" dirty="0">
                <a:solidFill>
                  <a:srgbClr val="3B3535"/>
                </a:solidFill>
                <a:latin typeface="Sora Light" pitchFamily="34" charset="0"/>
                <a:ea typeface="Sora Light" pitchFamily="34" charset="-122"/>
                <a:cs typeface="Sora Light" pitchFamily="34" charset="-120"/>
              </a:rPr>
              <a:t>GET /users → index()</a:t>
            </a:r>
            <a:endParaRPr lang="en-US" sz="1700" dirty="0"/>
          </a:p>
        </p:txBody>
      </p:sp>
      <p:sp>
        <p:nvSpPr>
          <p:cNvPr id="9" name="Text 7"/>
          <p:cNvSpPr/>
          <p:nvPr/>
        </p:nvSpPr>
        <p:spPr>
          <a:xfrm>
            <a:off x="758309" y="5351264"/>
            <a:ext cx="13113782" cy="346710"/>
          </a:xfrm>
          <a:prstGeom prst="rect">
            <a:avLst/>
          </a:prstGeom>
          <a:noFill/>
          <a:ln/>
        </p:spPr>
        <p:txBody>
          <a:bodyPr wrap="none" lIns="0" tIns="0" rIns="0" bIns="0" rtlCol="0" anchor="t"/>
          <a:lstStyle/>
          <a:p>
            <a:pPr marL="342900" indent="-342900">
              <a:lnSpc>
                <a:spcPts val="2700"/>
              </a:lnSpc>
              <a:buSzPct val="100000"/>
              <a:buChar char="•"/>
            </a:pPr>
            <a:r>
              <a:rPr lang="en-US" sz="1700" dirty="0">
                <a:solidFill>
                  <a:srgbClr val="3B3535"/>
                </a:solidFill>
                <a:latin typeface="Sora Light" pitchFamily="34" charset="0"/>
                <a:ea typeface="Sora Light" pitchFamily="34" charset="-122"/>
                <a:cs typeface="Sora Light" pitchFamily="34" charset="-120"/>
              </a:rPr>
              <a:t>POST /users → store()</a:t>
            </a:r>
            <a:endParaRPr lang="en-US" sz="1700" dirty="0"/>
          </a:p>
        </p:txBody>
      </p:sp>
      <p:sp>
        <p:nvSpPr>
          <p:cNvPr id="10" name="Text 8"/>
          <p:cNvSpPr/>
          <p:nvPr/>
        </p:nvSpPr>
        <p:spPr>
          <a:xfrm>
            <a:off x="758309" y="5773698"/>
            <a:ext cx="13113782" cy="346710"/>
          </a:xfrm>
          <a:prstGeom prst="rect">
            <a:avLst/>
          </a:prstGeom>
          <a:noFill/>
          <a:ln/>
        </p:spPr>
        <p:txBody>
          <a:bodyPr wrap="none" lIns="0" tIns="0" rIns="0" bIns="0" rtlCol="0" anchor="t"/>
          <a:lstStyle/>
          <a:p>
            <a:pPr marL="342900" indent="-342900">
              <a:lnSpc>
                <a:spcPts val="2700"/>
              </a:lnSpc>
              <a:buSzPct val="100000"/>
              <a:buChar char="•"/>
            </a:pPr>
            <a:r>
              <a:rPr lang="en-US" sz="1700" dirty="0">
                <a:solidFill>
                  <a:srgbClr val="3B3535"/>
                </a:solidFill>
                <a:latin typeface="Sora Light" pitchFamily="34" charset="0"/>
                <a:ea typeface="Sora Light" pitchFamily="34" charset="-122"/>
                <a:cs typeface="Sora Light" pitchFamily="34" charset="-120"/>
              </a:rPr>
              <a:t>PUT /users/{id} → update()</a:t>
            </a:r>
            <a:endParaRPr lang="en-US" sz="1700" dirty="0"/>
          </a:p>
        </p:txBody>
      </p:sp>
      <p:sp>
        <p:nvSpPr>
          <p:cNvPr id="11" name="Text 9"/>
          <p:cNvSpPr/>
          <p:nvPr/>
        </p:nvSpPr>
        <p:spPr>
          <a:xfrm>
            <a:off x="758309" y="6196132"/>
            <a:ext cx="13113782" cy="346710"/>
          </a:xfrm>
          <a:prstGeom prst="rect">
            <a:avLst/>
          </a:prstGeom>
          <a:noFill/>
          <a:ln/>
        </p:spPr>
        <p:txBody>
          <a:bodyPr wrap="none" lIns="0" tIns="0" rIns="0" bIns="0" rtlCol="0" anchor="t"/>
          <a:lstStyle/>
          <a:p>
            <a:pPr marL="342900" indent="-342900">
              <a:lnSpc>
                <a:spcPts val="2700"/>
              </a:lnSpc>
              <a:buSzPct val="100000"/>
              <a:buChar char="•"/>
            </a:pPr>
            <a:r>
              <a:rPr lang="en-US" sz="1700" dirty="0">
                <a:solidFill>
                  <a:srgbClr val="3B3535"/>
                </a:solidFill>
                <a:latin typeface="Sora Light" pitchFamily="34" charset="0"/>
                <a:ea typeface="Sora Light" pitchFamily="34" charset="-122"/>
                <a:cs typeface="Sora Light" pitchFamily="34" charset="-120"/>
              </a:rPr>
              <a:t>DELETE /users/{id} → destroy()</a:t>
            </a:r>
            <a:endParaRPr lang="en-US" sz="1700" dirty="0"/>
          </a:p>
        </p:txBody>
      </p:sp>
      <p:sp>
        <p:nvSpPr>
          <p:cNvPr id="12" name="Rectangle 11">
            <a:extLst>
              <a:ext uri="{FF2B5EF4-FFF2-40B4-BE49-F238E27FC236}">
                <a16:creationId xmlns:a16="http://schemas.microsoft.com/office/drawing/2014/main" id="{B434F9DA-8F1D-D990-EEB6-F90A046B76DA}"/>
              </a:ext>
            </a:extLst>
          </p:cNvPr>
          <p:cNvSpPr/>
          <p:nvPr/>
        </p:nvSpPr>
        <p:spPr>
          <a:xfrm>
            <a:off x="12475029" y="7576457"/>
            <a:ext cx="2155371" cy="653143"/>
          </a:xfrm>
          <a:prstGeom prst="rect">
            <a:avLst/>
          </a:prstGeom>
          <a:solidFill>
            <a:srgbClr val="F1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154567"/>
            <a:ext cx="12637413"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Artisan CLI: Sahabat Terbaik Developer Laravel</a:t>
            </a:r>
            <a:endParaRPr lang="en-US" sz="4450" dirty="0"/>
          </a:p>
        </p:txBody>
      </p:sp>
      <p:sp>
        <p:nvSpPr>
          <p:cNvPr id="4" name="Text 1"/>
          <p:cNvSpPr/>
          <p:nvPr/>
        </p:nvSpPr>
        <p:spPr>
          <a:xfrm>
            <a:off x="793790" y="5203508"/>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Definisi Artisan: Command-line interface (CLI) untuk Laravel. Artisan CLI adalah alat baris perintah yang sangat berguna untuk berbagai kebutuhan pengembangan Laravel.</a:t>
            </a:r>
            <a:endParaRPr lang="en-US" sz="1750" dirty="0"/>
          </a:p>
        </p:txBody>
      </p:sp>
      <p:sp>
        <p:nvSpPr>
          <p:cNvPr id="5" name="Text 2"/>
          <p:cNvSpPr/>
          <p:nvPr/>
        </p:nvSpPr>
        <p:spPr>
          <a:xfrm>
            <a:off x="793790" y="6184463"/>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Fungsi Artisan: Memudahkan pembuatan file, menjalankan task, dan mengelola aplikasi. Dengan Artisan, developer dapat membuat file, menjalankan tugas, dan mengelola berbagai aspek aplikasi Laravel secara efisien.</a:t>
            </a:r>
            <a:endParaRPr lang="en-US" sz="1750" dirty="0"/>
          </a:p>
        </p:txBody>
      </p:sp>
      <p:sp>
        <p:nvSpPr>
          <p:cNvPr id="6" name="Rectangle 5">
            <a:extLst>
              <a:ext uri="{FF2B5EF4-FFF2-40B4-BE49-F238E27FC236}">
                <a16:creationId xmlns:a16="http://schemas.microsoft.com/office/drawing/2014/main" id="{F3BD60EE-6065-DD75-C102-3D619A0D1526}"/>
              </a:ext>
            </a:extLst>
          </p:cNvPr>
          <p:cNvSpPr/>
          <p:nvPr/>
        </p:nvSpPr>
        <p:spPr>
          <a:xfrm>
            <a:off x="12475029" y="7576457"/>
            <a:ext cx="2155371" cy="653143"/>
          </a:xfrm>
          <a:prstGeom prst="rect">
            <a:avLst/>
          </a:prstGeom>
          <a:solidFill>
            <a:srgbClr val="F1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extLst>
      <p:ext uri="{BB962C8B-B14F-4D97-AF65-F5344CB8AC3E}">
        <p14:creationId xmlns:p14="http://schemas.microsoft.com/office/powerpoint/2010/main" val="397349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838206"/>
            <a:ext cx="7556421" cy="1417558"/>
          </a:xfrm>
          <a:prstGeom prst="rect">
            <a:avLst/>
          </a:prstGeom>
          <a:noFill/>
          <a:ln/>
        </p:spPr>
        <p:txBody>
          <a:bodyPr wrap="square" lIns="0" tIns="0" rIns="0" bIns="0" rtlCol="0" anchor="t"/>
          <a:lstStyle/>
          <a:p>
            <a:pPr marL="0" indent="0">
              <a:lnSpc>
                <a:spcPts val="5550"/>
              </a:lnSpc>
              <a:buNone/>
            </a:pPr>
            <a:r>
              <a:rPr lang="en-US" sz="4450" b="1" dirty="0" err="1">
                <a:solidFill>
                  <a:srgbClr val="231971"/>
                </a:solidFill>
                <a:latin typeface="Outfit Extra Bold" pitchFamily="34" charset="0"/>
                <a:ea typeface="Outfit Extra Bold" pitchFamily="34" charset="-122"/>
                <a:cs typeface="Outfit Extra Bold" pitchFamily="34" charset="-120"/>
              </a:rPr>
              <a:t>Php</a:t>
            </a:r>
            <a:r>
              <a:rPr lang="en-US" sz="4450" b="1" dirty="0">
                <a:solidFill>
                  <a:srgbClr val="231971"/>
                </a:solidFill>
                <a:latin typeface="Outfit Extra Bold" pitchFamily="34" charset="0"/>
                <a:ea typeface="Outfit Extra Bold" pitchFamily="34" charset="-122"/>
                <a:cs typeface="Outfit Extra Bold" pitchFamily="34" charset="-120"/>
              </a:rPr>
              <a:t> cli : </a:t>
            </a:r>
            <a:r>
              <a:rPr lang="en-US" sz="4450" b="1" dirty="0" err="1">
                <a:solidFill>
                  <a:srgbClr val="231971"/>
                </a:solidFill>
                <a:latin typeface="Outfit Extra Bold" pitchFamily="34" charset="0"/>
                <a:ea typeface="Outfit Extra Bold" pitchFamily="34" charset="-122"/>
                <a:cs typeface="Outfit Extra Bold" pitchFamily="34" charset="-120"/>
              </a:rPr>
              <a:t>Perintah</a:t>
            </a:r>
            <a:r>
              <a:rPr lang="en-US" sz="4450" b="1" dirty="0">
                <a:solidFill>
                  <a:srgbClr val="231971"/>
                </a:solidFill>
                <a:latin typeface="Outfit Extra Bold" pitchFamily="34" charset="0"/>
                <a:ea typeface="Outfit Extra Bold" pitchFamily="34" charset="-122"/>
                <a:cs typeface="Outfit Extra Bold" pitchFamily="34" charset="-120"/>
              </a:rPr>
              <a:t> Dasar</a:t>
            </a:r>
            <a:endParaRPr lang="en-US" sz="4450" dirty="0"/>
          </a:p>
        </p:txBody>
      </p:sp>
      <p:graphicFrame>
        <p:nvGraphicFramePr>
          <p:cNvPr id="11" name="Table 10">
            <a:extLst>
              <a:ext uri="{FF2B5EF4-FFF2-40B4-BE49-F238E27FC236}">
                <a16:creationId xmlns:a16="http://schemas.microsoft.com/office/drawing/2014/main" id="{CEE4832B-5AF5-37F6-482A-33017399C3DB}"/>
              </a:ext>
            </a:extLst>
          </p:cNvPr>
          <p:cNvGraphicFramePr>
            <a:graphicFrameLocks noGrp="1"/>
          </p:cNvGraphicFramePr>
          <p:nvPr>
            <p:extLst>
              <p:ext uri="{D42A27DB-BD31-4B8C-83A1-F6EECF244321}">
                <p14:modId xmlns:p14="http://schemas.microsoft.com/office/powerpoint/2010/main" val="2323869666"/>
              </p:ext>
            </p:extLst>
          </p:nvPr>
        </p:nvGraphicFramePr>
        <p:xfrm>
          <a:off x="6113477" y="2938097"/>
          <a:ext cx="7723134" cy="2926080"/>
        </p:xfrm>
        <a:graphic>
          <a:graphicData uri="http://schemas.openxmlformats.org/drawingml/2006/table">
            <a:tbl>
              <a:tblPr>
                <a:tableStyleId>{08FB837D-C827-4EFA-A057-4D05807E0F7C}</a:tableStyleId>
              </a:tblPr>
              <a:tblGrid>
                <a:gridCol w="3861567">
                  <a:extLst>
                    <a:ext uri="{9D8B030D-6E8A-4147-A177-3AD203B41FA5}">
                      <a16:colId xmlns:a16="http://schemas.microsoft.com/office/drawing/2014/main" val="888347633"/>
                    </a:ext>
                  </a:extLst>
                </a:gridCol>
                <a:gridCol w="3861567">
                  <a:extLst>
                    <a:ext uri="{9D8B030D-6E8A-4147-A177-3AD203B41FA5}">
                      <a16:colId xmlns:a16="http://schemas.microsoft.com/office/drawing/2014/main" val="2681576738"/>
                    </a:ext>
                  </a:extLst>
                </a:gridCol>
              </a:tblGrid>
              <a:tr h="0">
                <a:tc>
                  <a:txBody>
                    <a:bodyPr/>
                    <a:lstStyle/>
                    <a:p>
                      <a:r>
                        <a:rPr lang="en-ID" dirty="0" err="1"/>
                        <a:t>Perintah</a:t>
                      </a:r>
                      <a:endParaRPr lang="en-ID"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D"/>
                        <a:t>Penjelasan</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74947876"/>
                  </a:ext>
                </a:extLst>
              </a:tr>
              <a:tr h="0">
                <a:tc>
                  <a:txBody>
                    <a:bodyPr/>
                    <a:lstStyle/>
                    <a:p>
                      <a:r>
                        <a:rPr lang="en-ID"/>
                        <a:t>php artisan list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fi-FI"/>
                        <a:t>Menampilkan semua perintah artisan yang tersedia.</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54348246"/>
                  </a:ext>
                </a:extLst>
              </a:tr>
              <a:tr h="0">
                <a:tc>
                  <a:txBody>
                    <a:bodyPr/>
                    <a:lstStyle/>
                    <a:p>
                      <a:r>
                        <a:rPr lang="en-ID"/>
                        <a:t>php artisan help {command}</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D"/>
                        <a:t>Menampilkan bantuan detail tentang perintah tertentu.</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65724821"/>
                  </a:ext>
                </a:extLst>
              </a:tr>
              <a:tr h="0">
                <a:tc>
                  <a:txBody>
                    <a:bodyPr/>
                    <a:lstStyle/>
                    <a:p>
                      <a:r>
                        <a:rPr lang="en-ID"/>
                        <a:t>php artisan serve</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sv-SE"/>
                        <a:t>Menjalankan server pengembangan Laravel pada http://127.0.0.1:8000.</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11327929"/>
                  </a:ext>
                </a:extLst>
              </a:tr>
              <a:tr h="0">
                <a:tc>
                  <a:txBody>
                    <a:bodyPr/>
                    <a:lstStyle/>
                    <a:p>
                      <a:r>
                        <a:rPr lang="en-ID" dirty="0" err="1"/>
                        <a:t>php</a:t>
                      </a:r>
                      <a:r>
                        <a:rPr lang="en-ID" dirty="0"/>
                        <a:t> artisan tinker</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D" dirty="0"/>
                        <a:t>Masuk </a:t>
                      </a:r>
                      <a:r>
                        <a:rPr lang="en-ID" dirty="0" err="1"/>
                        <a:t>ke</a:t>
                      </a:r>
                      <a:r>
                        <a:rPr lang="en-ID" dirty="0"/>
                        <a:t> </a:t>
                      </a:r>
                      <a:r>
                        <a:rPr lang="en-ID" b="1" dirty="0"/>
                        <a:t>Tinker (REPL Laravel)</a:t>
                      </a:r>
                      <a:r>
                        <a:rPr lang="en-ID" dirty="0"/>
                        <a:t> </a:t>
                      </a:r>
                      <a:r>
                        <a:rPr lang="en-ID" dirty="0" err="1"/>
                        <a:t>untuk</a:t>
                      </a:r>
                      <a:r>
                        <a:rPr lang="en-ID" dirty="0"/>
                        <a:t> </a:t>
                      </a:r>
                      <a:r>
                        <a:rPr lang="en-ID" dirty="0" err="1"/>
                        <a:t>menjalankan</a:t>
                      </a:r>
                      <a:r>
                        <a:rPr lang="en-ID" dirty="0"/>
                        <a:t> </a:t>
                      </a:r>
                      <a:r>
                        <a:rPr lang="en-ID" dirty="0" err="1"/>
                        <a:t>kode</a:t>
                      </a:r>
                      <a:r>
                        <a:rPr lang="en-ID" dirty="0"/>
                        <a:t> PHP </a:t>
                      </a:r>
                      <a:r>
                        <a:rPr lang="en-ID" dirty="0" err="1"/>
                        <a:t>interaktif</a:t>
                      </a:r>
                      <a:r>
                        <a:rPr lang="en-ID" dirty="0"/>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70266955"/>
                  </a:ext>
                </a:extLst>
              </a:tr>
            </a:tbl>
          </a:graphicData>
        </a:graphic>
      </p:graphicFrame>
      <p:sp>
        <p:nvSpPr>
          <p:cNvPr id="13" name="Rectangle 12">
            <a:extLst>
              <a:ext uri="{FF2B5EF4-FFF2-40B4-BE49-F238E27FC236}">
                <a16:creationId xmlns:a16="http://schemas.microsoft.com/office/drawing/2014/main" id="{9111E313-C0AE-23B4-66D9-296014DD3833}"/>
              </a:ext>
            </a:extLst>
          </p:cNvPr>
          <p:cNvSpPr/>
          <p:nvPr/>
        </p:nvSpPr>
        <p:spPr>
          <a:xfrm>
            <a:off x="12475029" y="7576457"/>
            <a:ext cx="2155371" cy="653143"/>
          </a:xfrm>
          <a:prstGeom prst="rect">
            <a:avLst/>
          </a:prstGeom>
          <a:solidFill>
            <a:srgbClr val="F1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extLst>
      <p:ext uri="{BB962C8B-B14F-4D97-AF65-F5344CB8AC3E}">
        <p14:creationId xmlns:p14="http://schemas.microsoft.com/office/powerpoint/2010/main" val="3159486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838206"/>
            <a:ext cx="7556421" cy="1417558"/>
          </a:xfrm>
          <a:prstGeom prst="rect">
            <a:avLst/>
          </a:prstGeom>
          <a:noFill/>
          <a:ln/>
        </p:spPr>
        <p:txBody>
          <a:bodyPr wrap="square" lIns="0" tIns="0" rIns="0" bIns="0" rtlCol="0" anchor="t"/>
          <a:lstStyle/>
          <a:p>
            <a:pPr marL="0" indent="0">
              <a:lnSpc>
                <a:spcPts val="5550"/>
              </a:lnSpc>
              <a:buNone/>
            </a:pPr>
            <a:r>
              <a:rPr lang="en-US" sz="4450" b="1" dirty="0" err="1">
                <a:solidFill>
                  <a:srgbClr val="231971"/>
                </a:solidFill>
                <a:latin typeface="Outfit Extra Bold" pitchFamily="34" charset="0"/>
                <a:ea typeface="Outfit Extra Bold" pitchFamily="34" charset="-122"/>
                <a:cs typeface="Outfit Extra Bold" pitchFamily="34" charset="-120"/>
              </a:rPr>
              <a:t>Php</a:t>
            </a:r>
            <a:r>
              <a:rPr lang="en-US" sz="4450" b="1" dirty="0">
                <a:solidFill>
                  <a:srgbClr val="231971"/>
                </a:solidFill>
                <a:latin typeface="Outfit Extra Bold" pitchFamily="34" charset="0"/>
                <a:ea typeface="Outfit Extra Bold" pitchFamily="34" charset="-122"/>
                <a:cs typeface="Outfit Extra Bold" pitchFamily="34" charset="-120"/>
              </a:rPr>
              <a:t> cli : </a:t>
            </a:r>
            <a:r>
              <a:rPr lang="en-US" sz="4450" b="1" dirty="0" err="1">
                <a:solidFill>
                  <a:srgbClr val="231971"/>
                </a:solidFill>
                <a:latin typeface="Outfit Extra Bold" pitchFamily="34" charset="0"/>
                <a:ea typeface="Outfit Extra Bold" pitchFamily="34" charset="-122"/>
                <a:cs typeface="Outfit Extra Bold" pitchFamily="34" charset="-120"/>
              </a:rPr>
              <a:t>Manajemen</a:t>
            </a:r>
            <a:r>
              <a:rPr lang="en-US" sz="4450" b="1" dirty="0">
                <a:solidFill>
                  <a:srgbClr val="231971"/>
                </a:solidFill>
                <a:latin typeface="Outfit Extra Bold" pitchFamily="34" charset="0"/>
                <a:ea typeface="Outfit Extra Bold" pitchFamily="34" charset="-122"/>
                <a:cs typeface="Outfit Extra Bold" pitchFamily="34" charset="-120"/>
              </a:rPr>
              <a:t> </a:t>
            </a:r>
            <a:r>
              <a:rPr lang="en-US" sz="4450" b="1" dirty="0" err="1">
                <a:solidFill>
                  <a:srgbClr val="231971"/>
                </a:solidFill>
                <a:latin typeface="Outfit Extra Bold" pitchFamily="34" charset="0"/>
                <a:ea typeface="Outfit Extra Bold" pitchFamily="34" charset="-122"/>
                <a:cs typeface="Outfit Extra Bold" pitchFamily="34" charset="-120"/>
              </a:rPr>
              <a:t>Proyek</a:t>
            </a:r>
            <a:endParaRPr lang="en-US" sz="4450" dirty="0"/>
          </a:p>
        </p:txBody>
      </p:sp>
      <p:graphicFrame>
        <p:nvGraphicFramePr>
          <p:cNvPr id="10" name="Table 9">
            <a:extLst>
              <a:ext uri="{FF2B5EF4-FFF2-40B4-BE49-F238E27FC236}">
                <a16:creationId xmlns:a16="http://schemas.microsoft.com/office/drawing/2014/main" id="{EAA5F9F1-3A3B-D0D7-4CC3-84C9B0A0C6F9}"/>
              </a:ext>
            </a:extLst>
          </p:cNvPr>
          <p:cNvGraphicFramePr>
            <a:graphicFrameLocks noGrp="1"/>
          </p:cNvGraphicFramePr>
          <p:nvPr>
            <p:extLst>
              <p:ext uri="{D42A27DB-BD31-4B8C-83A1-F6EECF244321}">
                <p14:modId xmlns:p14="http://schemas.microsoft.com/office/powerpoint/2010/main" val="3926412416"/>
              </p:ext>
            </p:extLst>
          </p:nvPr>
        </p:nvGraphicFramePr>
        <p:xfrm>
          <a:off x="5874310" y="2786717"/>
          <a:ext cx="8567832" cy="3291840"/>
        </p:xfrm>
        <a:graphic>
          <a:graphicData uri="http://schemas.openxmlformats.org/drawingml/2006/table">
            <a:tbl>
              <a:tblPr>
                <a:tableStyleId>{08FB837D-C827-4EFA-A057-4D05807E0F7C}</a:tableStyleId>
              </a:tblPr>
              <a:tblGrid>
                <a:gridCol w="4283916">
                  <a:extLst>
                    <a:ext uri="{9D8B030D-6E8A-4147-A177-3AD203B41FA5}">
                      <a16:colId xmlns:a16="http://schemas.microsoft.com/office/drawing/2014/main" val="3415515077"/>
                    </a:ext>
                  </a:extLst>
                </a:gridCol>
                <a:gridCol w="4283916">
                  <a:extLst>
                    <a:ext uri="{9D8B030D-6E8A-4147-A177-3AD203B41FA5}">
                      <a16:colId xmlns:a16="http://schemas.microsoft.com/office/drawing/2014/main" val="3624533137"/>
                    </a:ext>
                  </a:extLst>
                </a:gridCol>
              </a:tblGrid>
              <a:tr h="315134">
                <a:tc>
                  <a:txBody>
                    <a:bodyPr/>
                    <a:lstStyle/>
                    <a:p>
                      <a:r>
                        <a:rPr lang="en-ID"/>
                        <a:t>Perintah</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ID" dirty="0" err="1"/>
                        <a:t>Penjelasan</a:t>
                      </a:r>
                      <a:endParaRPr lang="en-ID"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71146439"/>
                  </a:ext>
                </a:extLst>
              </a:tr>
              <a:tr h="315134">
                <a:tc>
                  <a:txBody>
                    <a:bodyPr/>
                    <a:lstStyle/>
                    <a:p>
                      <a:r>
                        <a:rPr lang="en-ID"/>
                        <a:t>php artisan clear-compiled</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ID"/>
                        <a:t>Menghapus file yang telah dikompilasi oleh Laravel.</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3204285"/>
                  </a:ext>
                </a:extLst>
              </a:tr>
              <a:tr h="315134">
                <a:tc>
                  <a:txBody>
                    <a:bodyPr/>
                    <a:lstStyle/>
                    <a:p>
                      <a:r>
                        <a:rPr lang="en-ID"/>
                        <a:t>php artisan cache:clear</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ID" dirty="0" err="1"/>
                        <a:t>Menghapus</a:t>
                      </a:r>
                      <a:r>
                        <a:rPr lang="en-ID" dirty="0"/>
                        <a:t> cache </a:t>
                      </a:r>
                      <a:r>
                        <a:rPr lang="en-ID" dirty="0" err="1"/>
                        <a:t>aplikasi</a:t>
                      </a:r>
                      <a:r>
                        <a:rPr lang="en-ID" dirty="0"/>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4050104"/>
                  </a:ext>
                </a:extLst>
              </a:tr>
              <a:tr h="551485">
                <a:tc>
                  <a:txBody>
                    <a:bodyPr/>
                    <a:lstStyle/>
                    <a:p>
                      <a:r>
                        <a:rPr lang="en-ID"/>
                        <a:t>php artisan config:clear</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ID"/>
                        <a:t>Menghapus cache konfigurasi agar perubahan pada file .env langsung diterapkan.</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1441367"/>
                  </a:ext>
                </a:extLst>
              </a:tr>
              <a:tr h="315134">
                <a:tc>
                  <a:txBody>
                    <a:bodyPr/>
                    <a:lstStyle/>
                    <a:p>
                      <a:r>
                        <a:rPr lang="en-ID"/>
                        <a:t>php artisan view:clear</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ID"/>
                        <a:t>Menghapus cache tampilan Blade.</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9554983"/>
                  </a:ext>
                </a:extLst>
              </a:tr>
              <a:tr h="551485">
                <a:tc>
                  <a:txBody>
                    <a:bodyPr/>
                    <a:lstStyle/>
                    <a:p>
                      <a:r>
                        <a:rPr lang="en-ID"/>
                        <a:t>php artisan optimize</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sv-SE" dirty="0"/>
                        <a:t>Mengoptimalkan performa aplikasi dengan mengkompilasi class loader.</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5115016"/>
                  </a:ext>
                </a:extLst>
              </a:tr>
            </a:tbl>
          </a:graphicData>
        </a:graphic>
      </p:graphicFrame>
      <p:sp>
        <p:nvSpPr>
          <p:cNvPr id="15" name="Rectangle 14">
            <a:extLst>
              <a:ext uri="{FF2B5EF4-FFF2-40B4-BE49-F238E27FC236}">
                <a16:creationId xmlns:a16="http://schemas.microsoft.com/office/drawing/2014/main" id="{ADE37A56-DD30-683F-DC13-5569E4DAF976}"/>
              </a:ext>
            </a:extLst>
          </p:cNvPr>
          <p:cNvSpPr/>
          <p:nvPr/>
        </p:nvSpPr>
        <p:spPr>
          <a:xfrm>
            <a:off x="12475029" y="7576457"/>
            <a:ext cx="2155371" cy="653143"/>
          </a:xfrm>
          <a:prstGeom prst="rect">
            <a:avLst/>
          </a:prstGeom>
          <a:solidFill>
            <a:srgbClr val="F1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extLst>
      <p:ext uri="{BB962C8B-B14F-4D97-AF65-F5344CB8AC3E}">
        <p14:creationId xmlns:p14="http://schemas.microsoft.com/office/powerpoint/2010/main" val="3890329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2614" y="420648"/>
            <a:ext cx="7556421" cy="1417558"/>
          </a:xfrm>
          <a:prstGeom prst="rect">
            <a:avLst/>
          </a:prstGeom>
          <a:noFill/>
          <a:ln/>
        </p:spPr>
        <p:txBody>
          <a:bodyPr wrap="square" lIns="0" tIns="0" rIns="0" bIns="0" rtlCol="0" anchor="t"/>
          <a:lstStyle/>
          <a:p>
            <a:pPr marL="0" indent="0">
              <a:lnSpc>
                <a:spcPts val="5550"/>
              </a:lnSpc>
              <a:buNone/>
            </a:pPr>
            <a:r>
              <a:rPr lang="en-US" sz="4450" b="1" dirty="0" err="1">
                <a:solidFill>
                  <a:srgbClr val="231971"/>
                </a:solidFill>
                <a:latin typeface="Outfit Extra Bold" pitchFamily="34" charset="0"/>
                <a:ea typeface="Outfit Extra Bold" pitchFamily="34" charset="-122"/>
                <a:cs typeface="Outfit Extra Bold" pitchFamily="34" charset="-120"/>
              </a:rPr>
              <a:t>Php</a:t>
            </a:r>
            <a:r>
              <a:rPr lang="en-US" sz="4450" b="1" dirty="0">
                <a:solidFill>
                  <a:srgbClr val="231971"/>
                </a:solidFill>
                <a:latin typeface="Outfit Extra Bold" pitchFamily="34" charset="0"/>
                <a:ea typeface="Outfit Extra Bold" pitchFamily="34" charset="-122"/>
                <a:cs typeface="Outfit Extra Bold" pitchFamily="34" charset="-120"/>
              </a:rPr>
              <a:t> cli : </a:t>
            </a:r>
            <a:r>
              <a:rPr lang="en-US" sz="4450" b="1" dirty="0" err="1">
                <a:solidFill>
                  <a:srgbClr val="231971"/>
                </a:solidFill>
                <a:latin typeface="Outfit Extra Bold" pitchFamily="34" charset="0"/>
                <a:ea typeface="Outfit Extra Bold" pitchFamily="34" charset="-122"/>
                <a:cs typeface="Outfit Extra Bold" pitchFamily="34" charset="-120"/>
              </a:rPr>
              <a:t>Pembuatan</a:t>
            </a:r>
            <a:r>
              <a:rPr lang="en-US" sz="4450" b="1" dirty="0">
                <a:solidFill>
                  <a:srgbClr val="231971"/>
                </a:solidFill>
                <a:latin typeface="Outfit Extra Bold" pitchFamily="34" charset="0"/>
                <a:ea typeface="Outfit Extra Bold" pitchFamily="34" charset="-122"/>
                <a:cs typeface="Outfit Extra Bold" pitchFamily="34" charset="-120"/>
              </a:rPr>
              <a:t> File</a:t>
            </a:r>
            <a:endParaRPr lang="en-US" sz="4450" dirty="0"/>
          </a:p>
        </p:txBody>
      </p:sp>
      <p:graphicFrame>
        <p:nvGraphicFramePr>
          <p:cNvPr id="4" name="Table 3">
            <a:extLst>
              <a:ext uri="{FF2B5EF4-FFF2-40B4-BE49-F238E27FC236}">
                <a16:creationId xmlns:a16="http://schemas.microsoft.com/office/drawing/2014/main" id="{2D6B207F-99BA-8D6A-3440-152BF67BEB4E}"/>
              </a:ext>
            </a:extLst>
          </p:cNvPr>
          <p:cNvGraphicFramePr>
            <a:graphicFrameLocks noGrp="1"/>
          </p:cNvGraphicFramePr>
          <p:nvPr>
            <p:extLst>
              <p:ext uri="{D42A27DB-BD31-4B8C-83A1-F6EECF244321}">
                <p14:modId xmlns:p14="http://schemas.microsoft.com/office/powerpoint/2010/main" val="355101306"/>
              </p:ext>
            </p:extLst>
          </p:nvPr>
        </p:nvGraphicFramePr>
        <p:xfrm>
          <a:off x="6329869" y="1316712"/>
          <a:ext cx="7776510" cy="6492240"/>
        </p:xfrm>
        <a:graphic>
          <a:graphicData uri="http://schemas.openxmlformats.org/drawingml/2006/table">
            <a:tbl>
              <a:tblPr>
                <a:tableStyleId>{08FB837D-C827-4EFA-A057-4D05807E0F7C}</a:tableStyleId>
              </a:tblPr>
              <a:tblGrid>
                <a:gridCol w="3888255">
                  <a:extLst>
                    <a:ext uri="{9D8B030D-6E8A-4147-A177-3AD203B41FA5}">
                      <a16:colId xmlns:a16="http://schemas.microsoft.com/office/drawing/2014/main" val="1214507849"/>
                    </a:ext>
                  </a:extLst>
                </a:gridCol>
                <a:gridCol w="3888255">
                  <a:extLst>
                    <a:ext uri="{9D8B030D-6E8A-4147-A177-3AD203B41FA5}">
                      <a16:colId xmlns:a16="http://schemas.microsoft.com/office/drawing/2014/main" val="560320718"/>
                    </a:ext>
                  </a:extLst>
                </a:gridCol>
              </a:tblGrid>
              <a:tr h="299359">
                <a:tc>
                  <a:txBody>
                    <a:bodyPr/>
                    <a:lstStyle/>
                    <a:p>
                      <a:r>
                        <a:rPr lang="en-ID"/>
                        <a:t>Perintah</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ID"/>
                        <a:t>Penjelasan</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5339717"/>
                  </a:ext>
                </a:extLst>
              </a:tr>
              <a:tr h="299359">
                <a:tc>
                  <a:txBody>
                    <a:bodyPr/>
                    <a:lstStyle/>
                    <a:p>
                      <a:r>
                        <a:rPr lang="en-ID"/>
                        <a:t>php artisan make:controller {ControllerName}</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ID"/>
                        <a:t>Membuat controller baru.</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8224853"/>
                  </a:ext>
                </a:extLst>
              </a:tr>
              <a:tr h="299359">
                <a:tc>
                  <a:txBody>
                    <a:bodyPr/>
                    <a:lstStyle/>
                    <a:p>
                      <a:r>
                        <a:rPr lang="en-ID"/>
                        <a:t>php artisan make:model {ModelName}</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ID" dirty="0" err="1"/>
                        <a:t>Membuat</a:t>
                      </a:r>
                      <a:r>
                        <a:rPr lang="en-ID" dirty="0"/>
                        <a:t> model </a:t>
                      </a:r>
                      <a:r>
                        <a:rPr lang="en-ID" dirty="0" err="1"/>
                        <a:t>baru</a:t>
                      </a:r>
                      <a:r>
                        <a:rPr lang="en-ID" dirty="0"/>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8989757"/>
                  </a:ext>
                </a:extLst>
              </a:tr>
              <a:tr h="299359">
                <a:tc>
                  <a:txBody>
                    <a:bodyPr/>
                    <a:lstStyle/>
                    <a:p>
                      <a:r>
                        <a:rPr lang="fr-FR"/>
                        <a:t>php artisan make:migration {MigrationName}</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ID" dirty="0" err="1"/>
                        <a:t>Membuat</a:t>
                      </a:r>
                      <a:r>
                        <a:rPr lang="en-ID" dirty="0"/>
                        <a:t> file migration database.</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72089717"/>
                  </a:ext>
                </a:extLst>
              </a:tr>
              <a:tr h="299359">
                <a:tc>
                  <a:txBody>
                    <a:bodyPr/>
                    <a:lstStyle/>
                    <a:p>
                      <a:r>
                        <a:rPr lang="en-US"/>
                        <a:t>php artisan make:seeder {SeederName}</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ID"/>
                        <a:t>Membuat seeder untuk mengisi database dengan data awal.</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2318513"/>
                  </a:ext>
                </a:extLst>
              </a:tr>
              <a:tr h="299359">
                <a:tc>
                  <a:txBody>
                    <a:bodyPr/>
                    <a:lstStyle/>
                    <a:p>
                      <a:r>
                        <a:rPr lang="en-ID"/>
                        <a:t>php artisan make:middleware {MiddlewareName}</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ID"/>
                        <a:t>Membuat middleware baru.</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3714147"/>
                  </a:ext>
                </a:extLst>
              </a:tr>
              <a:tr h="299359">
                <a:tc>
                  <a:txBody>
                    <a:bodyPr/>
                    <a:lstStyle/>
                    <a:p>
                      <a:r>
                        <a:rPr lang="en-ID"/>
                        <a:t>php artisan make:request {RequestName}</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ID"/>
                        <a:t>Membuat form request validation.</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700532"/>
                  </a:ext>
                </a:extLst>
              </a:tr>
              <a:tr h="299359">
                <a:tc>
                  <a:txBody>
                    <a:bodyPr/>
                    <a:lstStyle/>
                    <a:p>
                      <a:r>
                        <a:rPr lang="en-ID"/>
                        <a:t>php artisan make:command {CommandName}</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ID"/>
                        <a:t>Membuat command artisan custom.</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7788424"/>
                  </a:ext>
                </a:extLst>
              </a:tr>
              <a:tr h="299359">
                <a:tc>
                  <a:txBody>
                    <a:bodyPr/>
                    <a:lstStyle/>
                    <a:p>
                      <a:r>
                        <a:rPr lang="en-US"/>
                        <a:t>php artisan make:job {JobName}</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ID"/>
                        <a:t>Membuat job untuk queue (antrian tugas).</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5667108"/>
                  </a:ext>
                </a:extLst>
              </a:tr>
              <a:tr h="299359">
                <a:tc>
                  <a:txBody>
                    <a:bodyPr/>
                    <a:lstStyle/>
                    <a:p>
                      <a:r>
                        <a:rPr lang="en-US"/>
                        <a:t>php artisan make:event {EventName}</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ID"/>
                        <a:t>Membuat event untuk sistem event-driven.</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3352876"/>
                  </a:ext>
                </a:extLst>
              </a:tr>
              <a:tr h="299359">
                <a:tc>
                  <a:txBody>
                    <a:bodyPr/>
                    <a:lstStyle/>
                    <a:p>
                      <a:r>
                        <a:rPr lang="en-ID"/>
                        <a:t>php artisan make:listener {ListenerName}</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ID" dirty="0" err="1"/>
                        <a:t>Membuat</a:t>
                      </a:r>
                      <a:r>
                        <a:rPr lang="en-ID" dirty="0"/>
                        <a:t> listener </a:t>
                      </a:r>
                      <a:r>
                        <a:rPr lang="en-ID" dirty="0" err="1"/>
                        <a:t>untuk</a:t>
                      </a:r>
                      <a:r>
                        <a:rPr lang="en-ID" dirty="0"/>
                        <a:t> event </a:t>
                      </a:r>
                      <a:r>
                        <a:rPr lang="en-ID" dirty="0" err="1"/>
                        <a:t>tertentu</a:t>
                      </a:r>
                      <a:r>
                        <a:rPr lang="en-ID" dirty="0"/>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8616825"/>
                  </a:ext>
                </a:extLst>
              </a:tr>
            </a:tbl>
          </a:graphicData>
        </a:graphic>
      </p:graphicFrame>
      <p:sp>
        <p:nvSpPr>
          <p:cNvPr id="5" name="Rectangle 1">
            <a:extLst>
              <a:ext uri="{FF2B5EF4-FFF2-40B4-BE49-F238E27FC236}">
                <a16:creationId xmlns:a16="http://schemas.microsoft.com/office/drawing/2014/main" id="{D34F4448-96E3-A2DF-A302-62385F86EDD9}"/>
              </a:ext>
            </a:extLst>
          </p:cNvPr>
          <p:cNvSpPr>
            <a:spLocks noChangeArrowheads="1"/>
          </p:cNvSpPr>
          <p:nvPr/>
        </p:nvSpPr>
        <p:spPr bwMode="auto">
          <a:xfrm>
            <a:off x="1006475" y="2789238"/>
            <a:ext cx="1463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chemeClr val="tx1"/>
                </a:solidFill>
                <a:effectLst/>
                <a:latin typeface="Arial" panose="020B0604020202020204" pitchFamily="34" charset="0"/>
              </a:rPr>
              <a:t>🛠️ Pembuatan File Otomatis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8FBFD338-57AA-F5A9-0099-2C6527D89BDE}"/>
              </a:ext>
            </a:extLst>
          </p:cNvPr>
          <p:cNvSpPr/>
          <p:nvPr/>
        </p:nvSpPr>
        <p:spPr>
          <a:xfrm>
            <a:off x="12475029" y="7808952"/>
            <a:ext cx="2155371" cy="420648"/>
          </a:xfrm>
          <a:prstGeom prst="rect">
            <a:avLst/>
          </a:prstGeom>
          <a:solidFill>
            <a:srgbClr val="F1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extLst>
      <p:ext uri="{BB962C8B-B14F-4D97-AF65-F5344CB8AC3E}">
        <p14:creationId xmlns:p14="http://schemas.microsoft.com/office/powerpoint/2010/main" val="40550277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2614" y="420648"/>
            <a:ext cx="7556421" cy="1417558"/>
          </a:xfrm>
          <a:prstGeom prst="rect">
            <a:avLst/>
          </a:prstGeom>
          <a:noFill/>
          <a:ln/>
        </p:spPr>
        <p:txBody>
          <a:bodyPr wrap="square" lIns="0" tIns="0" rIns="0" bIns="0" rtlCol="0" anchor="t"/>
          <a:lstStyle/>
          <a:p>
            <a:pPr marL="0" indent="0">
              <a:lnSpc>
                <a:spcPts val="5550"/>
              </a:lnSpc>
              <a:buNone/>
            </a:pPr>
            <a:r>
              <a:rPr lang="en-US" sz="4450" b="1" dirty="0" err="1">
                <a:solidFill>
                  <a:srgbClr val="231971"/>
                </a:solidFill>
                <a:latin typeface="Outfit Extra Bold" pitchFamily="34" charset="0"/>
                <a:ea typeface="Outfit Extra Bold" pitchFamily="34" charset="-122"/>
                <a:cs typeface="Outfit Extra Bold" pitchFamily="34" charset="-120"/>
              </a:rPr>
              <a:t>Php</a:t>
            </a:r>
            <a:r>
              <a:rPr lang="en-US" sz="4450" b="1" dirty="0">
                <a:solidFill>
                  <a:srgbClr val="231971"/>
                </a:solidFill>
                <a:latin typeface="Outfit Extra Bold" pitchFamily="34" charset="0"/>
                <a:ea typeface="Outfit Extra Bold" pitchFamily="34" charset="-122"/>
                <a:cs typeface="Outfit Extra Bold" pitchFamily="34" charset="-120"/>
              </a:rPr>
              <a:t> cli : </a:t>
            </a:r>
            <a:r>
              <a:rPr lang="en-US" sz="4450" b="1" dirty="0" err="1">
                <a:solidFill>
                  <a:srgbClr val="231971"/>
                </a:solidFill>
                <a:latin typeface="Outfit Extra Bold" pitchFamily="34" charset="0"/>
                <a:ea typeface="Outfit Extra Bold" pitchFamily="34" charset="-122"/>
                <a:cs typeface="Outfit Extra Bold" pitchFamily="34" charset="-120"/>
              </a:rPr>
              <a:t>Manajemen</a:t>
            </a:r>
            <a:r>
              <a:rPr lang="en-US" sz="4450" b="1" dirty="0">
                <a:solidFill>
                  <a:srgbClr val="231971"/>
                </a:solidFill>
                <a:latin typeface="Outfit Extra Bold" pitchFamily="34" charset="0"/>
                <a:ea typeface="Outfit Extra Bold" pitchFamily="34" charset="-122"/>
                <a:cs typeface="Outfit Extra Bold" pitchFamily="34" charset="-120"/>
              </a:rPr>
              <a:t> Route</a:t>
            </a:r>
            <a:endParaRPr lang="en-US" sz="4450" dirty="0"/>
          </a:p>
        </p:txBody>
      </p:sp>
      <p:graphicFrame>
        <p:nvGraphicFramePr>
          <p:cNvPr id="6" name="Table 5">
            <a:extLst>
              <a:ext uri="{FF2B5EF4-FFF2-40B4-BE49-F238E27FC236}">
                <a16:creationId xmlns:a16="http://schemas.microsoft.com/office/drawing/2014/main" id="{C491F0A7-7D3C-42AB-FE8F-B0C494E0A8CF}"/>
              </a:ext>
            </a:extLst>
          </p:cNvPr>
          <p:cNvGraphicFramePr>
            <a:graphicFrameLocks noGrp="1"/>
          </p:cNvGraphicFramePr>
          <p:nvPr>
            <p:extLst>
              <p:ext uri="{D42A27DB-BD31-4B8C-83A1-F6EECF244321}">
                <p14:modId xmlns:p14="http://schemas.microsoft.com/office/powerpoint/2010/main" val="561048053"/>
              </p:ext>
            </p:extLst>
          </p:nvPr>
        </p:nvGraphicFramePr>
        <p:xfrm>
          <a:off x="6172614" y="1730934"/>
          <a:ext cx="6308726" cy="2658504"/>
        </p:xfrm>
        <a:graphic>
          <a:graphicData uri="http://schemas.openxmlformats.org/drawingml/2006/table">
            <a:tbl>
              <a:tblPr>
                <a:tableStyleId>{08FB837D-C827-4EFA-A057-4D05807E0F7C}</a:tableStyleId>
              </a:tblPr>
              <a:tblGrid>
                <a:gridCol w="3154363">
                  <a:extLst>
                    <a:ext uri="{9D8B030D-6E8A-4147-A177-3AD203B41FA5}">
                      <a16:colId xmlns:a16="http://schemas.microsoft.com/office/drawing/2014/main" val="321539361"/>
                    </a:ext>
                  </a:extLst>
                </a:gridCol>
                <a:gridCol w="3154363">
                  <a:extLst>
                    <a:ext uri="{9D8B030D-6E8A-4147-A177-3AD203B41FA5}">
                      <a16:colId xmlns:a16="http://schemas.microsoft.com/office/drawing/2014/main" val="164404049"/>
                    </a:ext>
                  </a:extLst>
                </a:gridCol>
              </a:tblGrid>
              <a:tr h="414852">
                <a:tc>
                  <a:txBody>
                    <a:bodyPr/>
                    <a:lstStyle/>
                    <a:p>
                      <a:r>
                        <a:rPr lang="en-ID"/>
                        <a:t>Perintah</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ID"/>
                        <a:t>Penjelasan</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5233024"/>
                  </a:ext>
                </a:extLst>
              </a:tr>
              <a:tr h="414852">
                <a:tc>
                  <a:txBody>
                    <a:bodyPr/>
                    <a:lstStyle/>
                    <a:p>
                      <a:r>
                        <a:rPr lang="en-ID"/>
                        <a:t>php artisan route:list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ID"/>
                        <a:t>Menampilkan daftar semua route yang tersedia dalam aplikasi.</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2414111"/>
                  </a:ext>
                </a:extLst>
              </a:tr>
              <a:tr h="725990">
                <a:tc>
                  <a:txBody>
                    <a:bodyPr/>
                    <a:lstStyle/>
                    <a:p>
                      <a:r>
                        <a:rPr lang="en-ID" dirty="0" err="1"/>
                        <a:t>php</a:t>
                      </a:r>
                      <a:r>
                        <a:rPr lang="en-ID" dirty="0"/>
                        <a:t> artisan </a:t>
                      </a:r>
                      <a:r>
                        <a:rPr lang="en-ID" dirty="0" err="1"/>
                        <a:t>route:cache</a:t>
                      </a:r>
                      <a:endParaRPr lang="en-ID"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ID"/>
                        <a:t>Menyimpan daftar route dalam cache untuk mempercepat load time.</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559406"/>
                  </a:ext>
                </a:extLst>
              </a:tr>
              <a:tr h="414852">
                <a:tc>
                  <a:txBody>
                    <a:bodyPr/>
                    <a:lstStyle/>
                    <a:p>
                      <a:r>
                        <a:rPr lang="en-ID"/>
                        <a:t>php artisan route:clear</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ID" dirty="0" err="1"/>
                        <a:t>Menghapus</a:t>
                      </a:r>
                      <a:r>
                        <a:rPr lang="en-ID" dirty="0"/>
                        <a:t> cache route.</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7393635"/>
                  </a:ext>
                </a:extLst>
              </a:tr>
            </a:tbl>
          </a:graphicData>
        </a:graphic>
      </p:graphicFrame>
      <p:sp>
        <p:nvSpPr>
          <p:cNvPr id="8" name="Rectangle 7">
            <a:extLst>
              <a:ext uri="{FF2B5EF4-FFF2-40B4-BE49-F238E27FC236}">
                <a16:creationId xmlns:a16="http://schemas.microsoft.com/office/drawing/2014/main" id="{43DCF59E-F91A-316D-E7DB-02FF97BC9AFE}"/>
              </a:ext>
            </a:extLst>
          </p:cNvPr>
          <p:cNvSpPr/>
          <p:nvPr/>
        </p:nvSpPr>
        <p:spPr>
          <a:xfrm>
            <a:off x="12475029" y="7576457"/>
            <a:ext cx="2155371" cy="653143"/>
          </a:xfrm>
          <a:prstGeom prst="rect">
            <a:avLst/>
          </a:prstGeom>
          <a:solidFill>
            <a:srgbClr val="F1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extLst>
      <p:ext uri="{BB962C8B-B14F-4D97-AF65-F5344CB8AC3E}">
        <p14:creationId xmlns:p14="http://schemas.microsoft.com/office/powerpoint/2010/main" val="1996024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656755"/>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Pengantar: Apa itu Migration di Laravel?</a:t>
            </a:r>
            <a:endParaRPr lang="en-US" sz="4450" dirty="0"/>
          </a:p>
        </p:txBody>
      </p:sp>
      <p:sp>
        <p:nvSpPr>
          <p:cNvPr id="4" name="Text 1"/>
          <p:cNvSpPr/>
          <p:nvPr/>
        </p:nvSpPr>
        <p:spPr>
          <a:xfrm>
            <a:off x="6280190" y="3414474"/>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Definisi Migration: Kontrol versi untuk database. Kita akan membahas tentang Laravel Migration, fitur yang membantu dalam mengelola perubahan skema database secara terstruktur dan terorganisir. Migration memberikan kontrol versi yang lebih baik untuk database Anda.</a:t>
            </a:r>
            <a:endParaRPr lang="en-US" sz="1750" dirty="0"/>
          </a:p>
        </p:txBody>
      </p:sp>
      <p:sp>
        <p:nvSpPr>
          <p:cNvPr id="5" name="Text 2"/>
          <p:cNvSpPr/>
          <p:nvPr/>
        </p:nvSpPr>
        <p:spPr>
          <a:xfrm>
            <a:off x="6280190" y="5121235"/>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Manfaat Migration: Memudahkan perubahan skema database, kolaborasi tim, dan migrasi antar lingkungan (development, staging, production). Migration juga memudahkan kolaborasi dengan tim, karena semua perubahan skema database diubah di file Migration yang dibagikan.</a:t>
            </a:r>
            <a:endParaRPr lang="en-US" sz="1750" dirty="0"/>
          </a:p>
        </p:txBody>
      </p:sp>
      <p:sp>
        <p:nvSpPr>
          <p:cNvPr id="6" name="Rectangle 5">
            <a:extLst>
              <a:ext uri="{FF2B5EF4-FFF2-40B4-BE49-F238E27FC236}">
                <a16:creationId xmlns:a16="http://schemas.microsoft.com/office/drawing/2014/main" id="{49225763-258C-F084-CADF-9F538CE3B996}"/>
              </a:ext>
            </a:extLst>
          </p:cNvPr>
          <p:cNvSpPr/>
          <p:nvPr/>
        </p:nvSpPr>
        <p:spPr>
          <a:xfrm>
            <a:off x="12475029" y="7576457"/>
            <a:ext cx="2155371" cy="653143"/>
          </a:xfrm>
          <a:prstGeom prst="rect">
            <a:avLst/>
          </a:prstGeom>
          <a:solidFill>
            <a:srgbClr val="F8F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2614" y="420648"/>
            <a:ext cx="7556421" cy="1417558"/>
          </a:xfrm>
          <a:prstGeom prst="rect">
            <a:avLst/>
          </a:prstGeom>
          <a:noFill/>
          <a:ln/>
        </p:spPr>
        <p:txBody>
          <a:bodyPr wrap="square" lIns="0" tIns="0" rIns="0" bIns="0" rtlCol="0" anchor="t"/>
          <a:lstStyle/>
          <a:p>
            <a:pPr marL="0" indent="0">
              <a:lnSpc>
                <a:spcPts val="5550"/>
              </a:lnSpc>
              <a:buNone/>
            </a:pPr>
            <a:r>
              <a:rPr lang="en-US" sz="4450" b="1" dirty="0" err="1">
                <a:solidFill>
                  <a:srgbClr val="231971"/>
                </a:solidFill>
                <a:latin typeface="Outfit Extra Bold" pitchFamily="34" charset="0"/>
                <a:ea typeface="Outfit Extra Bold" pitchFamily="34" charset="-122"/>
                <a:cs typeface="Outfit Extra Bold" pitchFamily="34" charset="-120"/>
              </a:rPr>
              <a:t>Php</a:t>
            </a:r>
            <a:r>
              <a:rPr lang="en-US" sz="4450" b="1" dirty="0">
                <a:solidFill>
                  <a:srgbClr val="231971"/>
                </a:solidFill>
                <a:latin typeface="Outfit Extra Bold" pitchFamily="34" charset="0"/>
                <a:ea typeface="Outfit Extra Bold" pitchFamily="34" charset="-122"/>
                <a:cs typeface="Outfit Extra Bold" pitchFamily="34" charset="-120"/>
              </a:rPr>
              <a:t> cli : </a:t>
            </a:r>
            <a:r>
              <a:rPr lang="en-US" sz="4450" b="1" dirty="0" err="1">
                <a:solidFill>
                  <a:srgbClr val="231971"/>
                </a:solidFill>
                <a:latin typeface="Outfit Extra Bold" pitchFamily="34" charset="0"/>
                <a:ea typeface="Outfit Extra Bold" pitchFamily="34" charset="-122"/>
                <a:cs typeface="Outfit Extra Bold" pitchFamily="34" charset="-120"/>
              </a:rPr>
              <a:t>Manajemen</a:t>
            </a:r>
            <a:r>
              <a:rPr lang="en-US" sz="4450" b="1" dirty="0">
                <a:solidFill>
                  <a:srgbClr val="231971"/>
                </a:solidFill>
                <a:latin typeface="Outfit Extra Bold" pitchFamily="34" charset="0"/>
                <a:ea typeface="Outfit Extra Bold" pitchFamily="34" charset="-122"/>
                <a:cs typeface="Outfit Extra Bold" pitchFamily="34" charset="-120"/>
              </a:rPr>
              <a:t> Middleware</a:t>
            </a:r>
            <a:endParaRPr lang="en-US" sz="4450" dirty="0"/>
          </a:p>
        </p:txBody>
      </p:sp>
      <p:graphicFrame>
        <p:nvGraphicFramePr>
          <p:cNvPr id="4" name="Table 3">
            <a:extLst>
              <a:ext uri="{FF2B5EF4-FFF2-40B4-BE49-F238E27FC236}">
                <a16:creationId xmlns:a16="http://schemas.microsoft.com/office/drawing/2014/main" id="{B37EE4EA-08E6-FBF5-65FE-992BAAC7DFF8}"/>
              </a:ext>
            </a:extLst>
          </p:cNvPr>
          <p:cNvGraphicFramePr>
            <a:graphicFrameLocks noGrp="1"/>
          </p:cNvGraphicFramePr>
          <p:nvPr>
            <p:extLst>
              <p:ext uri="{D42A27DB-BD31-4B8C-83A1-F6EECF244321}">
                <p14:modId xmlns:p14="http://schemas.microsoft.com/office/powerpoint/2010/main" val="969282617"/>
              </p:ext>
            </p:extLst>
          </p:nvPr>
        </p:nvGraphicFramePr>
        <p:xfrm>
          <a:off x="6172613" y="1980201"/>
          <a:ext cx="7556422" cy="1752679"/>
        </p:xfrm>
        <a:graphic>
          <a:graphicData uri="http://schemas.openxmlformats.org/drawingml/2006/table">
            <a:tbl>
              <a:tblPr>
                <a:tableStyleId>{08FB837D-C827-4EFA-A057-4D05807E0F7C}</a:tableStyleId>
              </a:tblPr>
              <a:tblGrid>
                <a:gridCol w="3778211">
                  <a:extLst>
                    <a:ext uri="{9D8B030D-6E8A-4147-A177-3AD203B41FA5}">
                      <a16:colId xmlns:a16="http://schemas.microsoft.com/office/drawing/2014/main" val="3623316340"/>
                    </a:ext>
                  </a:extLst>
                </a:gridCol>
                <a:gridCol w="3778211">
                  <a:extLst>
                    <a:ext uri="{9D8B030D-6E8A-4147-A177-3AD203B41FA5}">
                      <a16:colId xmlns:a16="http://schemas.microsoft.com/office/drawing/2014/main" val="1271206145"/>
                    </a:ext>
                  </a:extLst>
                </a:gridCol>
              </a:tblGrid>
              <a:tr h="472519">
                <a:tc>
                  <a:txBody>
                    <a:bodyPr/>
                    <a:lstStyle/>
                    <a:p>
                      <a:r>
                        <a:rPr lang="en-ID"/>
                        <a:t>Perintah</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ID" dirty="0" err="1"/>
                        <a:t>Penjelasan</a:t>
                      </a:r>
                      <a:endParaRPr lang="en-ID"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9479178"/>
                  </a:ext>
                </a:extLst>
              </a:tr>
              <a:tr h="472519">
                <a:tc>
                  <a:txBody>
                    <a:bodyPr/>
                    <a:lstStyle/>
                    <a:p>
                      <a:r>
                        <a:rPr lang="en-ID" dirty="0" err="1"/>
                        <a:t>php</a:t>
                      </a:r>
                      <a:r>
                        <a:rPr lang="en-ID" dirty="0"/>
                        <a:t> artisan </a:t>
                      </a:r>
                      <a:r>
                        <a:rPr lang="en-ID" dirty="0" err="1"/>
                        <a:t>make:middleware</a:t>
                      </a:r>
                      <a:r>
                        <a:rPr lang="en-ID" dirty="0"/>
                        <a:t> {</a:t>
                      </a:r>
                      <a:r>
                        <a:rPr lang="en-ID" dirty="0" err="1"/>
                        <a:t>MiddlewareName</a:t>
                      </a:r>
                      <a:r>
                        <a:rPr lang="en-ID" dirty="0"/>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ID" dirty="0" err="1"/>
                        <a:t>Membuat</a:t>
                      </a:r>
                      <a:r>
                        <a:rPr lang="en-ID" dirty="0"/>
                        <a:t> middleware </a:t>
                      </a:r>
                      <a:r>
                        <a:rPr lang="en-ID" dirty="0" err="1"/>
                        <a:t>baru</a:t>
                      </a:r>
                      <a:r>
                        <a:rPr lang="en-ID" dirty="0"/>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8699513"/>
                  </a:ext>
                </a:extLst>
              </a:tr>
              <a:tr h="472519">
                <a:tc>
                  <a:txBody>
                    <a:bodyPr/>
                    <a:lstStyle/>
                    <a:p>
                      <a:r>
                        <a:rPr lang="en-ID"/>
                        <a:t>php artisan auth:clear-resets</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ID" dirty="0" err="1"/>
                        <a:t>Menghapus</a:t>
                      </a:r>
                      <a:r>
                        <a:rPr lang="en-ID" dirty="0"/>
                        <a:t> token reset password yang </a:t>
                      </a:r>
                      <a:r>
                        <a:rPr lang="en-ID" dirty="0" err="1"/>
                        <a:t>kedaluwarsa</a:t>
                      </a:r>
                      <a:r>
                        <a:rPr lang="en-ID" dirty="0"/>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3517320"/>
                  </a:ext>
                </a:extLst>
              </a:tr>
            </a:tbl>
          </a:graphicData>
        </a:graphic>
      </p:graphicFrame>
      <p:sp>
        <p:nvSpPr>
          <p:cNvPr id="7" name="Rectangle 6">
            <a:extLst>
              <a:ext uri="{FF2B5EF4-FFF2-40B4-BE49-F238E27FC236}">
                <a16:creationId xmlns:a16="http://schemas.microsoft.com/office/drawing/2014/main" id="{C61D0866-1F56-4563-45E4-3E0F76451FBB}"/>
              </a:ext>
            </a:extLst>
          </p:cNvPr>
          <p:cNvSpPr/>
          <p:nvPr/>
        </p:nvSpPr>
        <p:spPr>
          <a:xfrm>
            <a:off x="12475029" y="7576457"/>
            <a:ext cx="2155371" cy="653143"/>
          </a:xfrm>
          <a:prstGeom prst="rect">
            <a:avLst/>
          </a:prstGeom>
          <a:solidFill>
            <a:srgbClr val="F1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extLst>
      <p:ext uri="{BB962C8B-B14F-4D97-AF65-F5344CB8AC3E}">
        <p14:creationId xmlns:p14="http://schemas.microsoft.com/office/powerpoint/2010/main" val="27593792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2614" y="420648"/>
            <a:ext cx="7556421" cy="1417558"/>
          </a:xfrm>
          <a:prstGeom prst="rect">
            <a:avLst/>
          </a:prstGeom>
          <a:noFill/>
          <a:ln/>
        </p:spPr>
        <p:txBody>
          <a:bodyPr wrap="square" lIns="0" tIns="0" rIns="0" bIns="0" rtlCol="0" anchor="t"/>
          <a:lstStyle/>
          <a:p>
            <a:pPr marL="0" indent="0">
              <a:lnSpc>
                <a:spcPts val="5550"/>
              </a:lnSpc>
              <a:buNone/>
            </a:pPr>
            <a:r>
              <a:rPr lang="en-US" sz="4450" b="1" dirty="0" err="1">
                <a:solidFill>
                  <a:srgbClr val="231971"/>
                </a:solidFill>
                <a:latin typeface="Outfit Extra Bold" pitchFamily="34" charset="0"/>
                <a:ea typeface="Outfit Extra Bold" pitchFamily="34" charset="-122"/>
                <a:cs typeface="Outfit Extra Bold" pitchFamily="34" charset="-120"/>
              </a:rPr>
              <a:t>Php</a:t>
            </a:r>
            <a:r>
              <a:rPr lang="en-US" sz="4450" b="1" dirty="0">
                <a:solidFill>
                  <a:srgbClr val="231971"/>
                </a:solidFill>
                <a:latin typeface="Outfit Extra Bold" pitchFamily="34" charset="0"/>
                <a:ea typeface="Outfit Extra Bold" pitchFamily="34" charset="-122"/>
                <a:cs typeface="Outfit Extra Bold" pitchFamily="34" charset="-120"/>
              </a:rPr>
              <a:t> cli : </a:t>
            </a:r>
            <a:r>
              <a:rPr lang="en-US" sz="4450" b="1" dirty="0" err="1">
                <a:solidFill>
                  <a:srgbClr val="231971"/>
                </a:solidFill>
                <a:latin typeface="Outfit Extra Bold" pitchFamily="34" charset="0"/>
                <a:ea typeface="Outfit Extra Bold" pitchFamily="34" charset="-122"/>
                <a:cs typeface="Outfit Extra Bold" pitchFamily="34" charset="-120"/>
              </a:rPr>
              <a:t>Manajemen</a:t>
            </a:r>
            <a:r>
              <a:rPr lang="en-US" sz="4450" b="1" dirty="0">
                <a:solidFill>
                  <a:srgbClr val="231971"/>
                </a:solidFill>
                <a:latin typeface="Outfit Extra Bold" pitchFamily="34" charset="0"/>
                <a:ea typeface="Outfit Extra Bold" pitchFamily="34" charset="-122"/>
                <a:cs typeface="Outfit Extra Bold" pitchFamily="34" charset="-120"/>
              </a:rPr>
              <a:t> Database &amp; Migration</a:t>
            </a:r>
            <a:endParaRPr lang="en-US" sz="4450" dirty="0"/>
          </a:p>
        </p:txBody>
      </p:sp>
      <p:graphicFrame>
        <p:nvGraphicFramePr>
          <p:cNvPr id="5" name="Table 4">
            <a:extLst>
              <a:ext uri="{FF2B5EF4-FFF2-40B4-BE49-F238E27FC236}">
                <a16:creationId xmlns:a16="http://schemas.microsoft.com/office/drawing/2014/main" id="{C5462BA2-3396-D7AC-29E3-ABB85C46DD43}"/>
              </a:ext>
            </a:extLst>
          </p:cNvPr>
          <p:cNvGraphicFramePr>
            <a:graphicFrameLocks noGrp="1"/>
          </p:cNvGraphicFramePr>
          <p:nvPr>
            <p:extLst>
              <p:ext uri="{D42A27DB-BD31-4B8C-83A1-F6EECF244321}">
                <p14:modId xmlns:p14="http://schemas.microsoft.com/office/powerpoint/2010/main" val="956849773"/>
              </p:ext>
            </p:extLst>
          </p:nvPr>
        </p:nvGraphicFramePr>
        <p:xfrm>
          <a:off x="6172614" y="2148840"/>
          <a:ext cx="8137528" cy="3931920"/>
        </p:xfrm>
        <a:graphic>
          <a:graphicData uri="http://schemas.openxmlformats.org/drawingml/2006/table">
            <a:tbl>
              <a:tblPr>
                <a:tableStyleId>{08FB837D-C827-4EFA-A057-4D05807E0F7C}</a:tableStyleId>
              </a:tblPr>
              <a:tblGrid>
                <a:gridCol w="4068764">
                  <a:extLst>
                    <a:ext uri="{9D8B030D-6E8A-4147-A177-3AD203B41FA5}">
                      <a16:colId xmlns:a16="http://schemas.microsoft.com/office/drawing/2014/main" val="4029712410"/>
                    </a:ext>
                  </a:extLst>
                </a:gridCol>
                <a:gridCol w="4068764">
                  <a:extLst>
                    <a:ext uri="{9D8B030D-6E8A-4147-A177-3AD203B41FA5}">
                      <a16:colId xmlns:a16="http://schemas.microsoft.com/office/drawing/2014/main" val="3515994102"/>
                    </a:ext>
                  </a:extLst>
                </a:gridCol>
              </a:tblGrid>
              <a:tr h="350479">
                <a:tc>
                  <a:txBody>
                    <a:bodyPr/>
                    <a:lstStyle/>
                    <a:p>
                      <a:r>
                        <a:rPr lang="en-ID"/>
                        <a:t>Perintah</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ID"/>
                        <a:t>Penjelasan</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01680864"/>
                  </a:ext>
                </a:extLst>
              </a:tr>
              <a:tr h="613339">
                <a:tc>
                  <a:txBody>
                    <a:bodyPr/>
                    <a:lstStyle/>
                    <a:p>
                      <a:r>
                        <a:rPr lang="en-ID"/>
                        <a:t>php artisan migrate</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ID"/>
                        <a:t>Menjalankan semua migration yang belum diterapkan ke database.</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2001872"/>
                  </a:ext>
                </a:extLst>
              </a:tr>
              <a:tr h="350479">
                <a:tc>
                  <a:txBody>
                    <a:bodyPr/>
                    <a:lstStyle/>
                    <a:p>
                      <a:r>
                        <a:rPr lang="en-ID"/>
                        <a:t>php artisan migrate:rollback</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sv-SE"/>
                        <a:t>Membatalkan migration terakhir yang dijalankan.</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1151289"/>
                  </a:ext>
                </a:extLst>
              </a:tr>
              <a:tr h="613339">
                <a:tc>
                  <a:txBody>
                    <a:bodyPr/>
                    <a:lstStyle/>
                    <a:p>
                      <a:r>
                        <a:rPr lang="en-ID"/>
                        <a:t>php artisan migrate:refresh</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sv-SE"/>
                        <a:t>Menghapus semua tabel lalu menjalankan kembali migration dari awal.</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69807360"/>
                  </a:ext>
                </a:extLst>
              </a:tr>
              <a:tr h="350479">
                <a:tc>
                  <a:txBody>
                    <a:bodyPr/>
                    <a:lstStyle/>
                    <a:p>
                      <a:r>
                        <a:rPr lang="en-ID"/>
                        <a:t>php artisan migrate:reset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ID"/>
                        <a:t>Menghapus semua tabel yang dibuat oleh migration.</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8274406"/>
                  </a:ext>
                </a:extLst>
              </a:tr>
              <a:tr h="350479">
                <a:tc>
                  <a:txBody>
                    <a:bodyPr/>
                    <a:lstStyle/>
                    <a:p>
                      <a:r>
                        <a:rPr lang="en-ID"/>
                        <a:t>php artisan db:seed</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ID"/>
                        <a:t>Menjalankan seeder untuk mengisi database dengan data awal.</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8586642"/>
                  </a:ext>
                </a:extLst>
              </a:tr>
              <a:tr h="350479">
                <a:tc>
                  <a:txBody>
                    <a:bodyPr/>
                    <a:lstStyle/>
                    <a:p>
                      <a:r>
                        <a:rPr lang="en-ID"/>
                        <a:t>php artisan db:wipe</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pt-BR" dirty="0"/>
                        <a:t>Menghapus semua data dalam database.</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5257525"/>
                  </a:ext>
                </a:extLst>
              </a:tr>
            </a:tbl>
          </a:graphicData>
        </a:graphic>
      </p:graphicFrame>
      <p:sp>
        <p:nvSpPr>
          <p:cNvPr id="7" name="Rectangle 6">
            <a:extLst>
              <a:ext uri="{FF2B5EF4-FFF2-40B4-BE49-F238E27FC236}">
                <a16:creationId xmlns:a16="http://schemas.microsoft.com/office/drawing/2014/main" id="{0A4247FD-4673-BFEB-07A3-E36881E16A1E}"/>
              </a:ext>
            </a:extLst>
          </p:cNvPr>
          <p:cNvSpPr/>
          <p:nvPr/>
        </p:nvSpPr>
        <p:spPr>
          <a:xfrm>
            <a:off x="12475029" y="7576457"/>
            <a:ext cx="2155371" cy="653143"/>
          </a:xfrm>
          <a:prstGeom prst="rect">
            <a:avLst/>
          </a:prstGeom>
          <a:solidFill>
            <a:srgbClr val="F1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extLst>
      <p:ext uri="{BB962C8B-B14F-4D97-AF65-F5344CB8AC3E}">
        <p14:creationId xmlns:p14="http://schemas.microsoft.com/office/powerpoint/2010/main" val="31868399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2614" y="420648"/>
            <a:ext cx="7556421" cy="1417558"/>
          </a:xfrm>
          <a:prstGeom prst="rect">
            <a:avLst/>
          </a:prstGeom>
          <a:noFill/>
          <a:ln/>
        </p:spPr>
        <p:txBody>
          <a:bodyPr wrap="square" lIns="0" tIns="0" rIns="0" bIns="0" rtlCol="0" anchor="t"/>
          <a:lstStyle/>
          <a:p>
            <a:pPr marL="0" indent="0">
              <a:lnSpc>
                <a:spcPts val="5550"/>
              </a:lnSpc>
              <a:buNone/>
            </a:pPr>
            <a:r>
              <a:rPr lang="en-US" sz="4450" b="1" dirty="0" err="1">
                <a:solidFill>
                  <a:srgbClr val="231971"/>
                </a:solidFill>
                <a:latin typeface="Outfit Extra Bold" pitchFamily="34" charset="0"/>
                <a:ea typeface="Outfit Extra Bold" pitchFamily="34" charset="-122"/>
                <a:cs typeface="Outfit Extra Bold" pitchFamily="34" charset="-120"/>
              </a:rPr>
              <a:t>Php</a:t>
            </a:r>
            <a:r>
              <a:rPr lang="en-US" sz="4450" b="1" dirty="0">
                <a:solidFill>
                  <a:srgbClr val="231971"/>
                </a:solidFill>
                <a:latin typeface="Outfit Extra Bold" pitchFamily="34" charset="0"/>
                <a:ea typeface="Outfit Extra Bold" pitchFamily="34" charset="-122"/>
                <a:cs typeface="Outfit Extra Bold" pitchFamily="34" charset="-120"/>
              </a:rPr>
              <a:t> cli : </a:t>
            </a:r>
            <a:r>
              <a:rPr lang="en-US" sz="4450" b="1" dirty="0" err="1">
                <a:solidFill>
                  <a:srgbClr val="231971"/>
                </a:solidFill>
                <a:latin typeface="Outfit Extra Bold" pitchFamily="34" charset="0"/>
                <a:ea typeface="Outfit Extra Bold" pitchFamily="34" charset="-122"/>
                <a:cs typeface="Outfit Extra Bold" pitchFamily="34" charset="-120"/>
              </a:rPr>
              <a:t>Manajemen</a:t>
            </a:r>
            <a:r>
              <a:rPr lang="en-US" sz="4450" b="1" dirty="0">
                <a:solidFill>
                  <a:srgbClr val="231971"/>
                </a:solidFill>
                <a:latin typeface="Outfit Extra Bold" pitchFamily="34" charset="0"/>
                <a:ea typeface="Outfit Extra Bold" pitchFamily="34" charset="-122"/>
                <a:cs typeface="Outfit Extra Bold" pitchFamily="34" charset="-120"/>
              </a:rPr>
              <a:t> cache &amp; </a:t>
            </a:r>
            <a:r>
              <a:rPr lang="en-US" sz="4450" b="1" dirty="0" err="1">
                <a:solidFill>
                  <a:srgbClr val="231971"/>
                </a:solidFill>
                <a:latin typeface="Outfit Extra Bold" pitchFamily="34" charset="0"/>
                <a:ea typeface="Outfit Extra Bold" pitchFamily="34" charset="-122"/>
                <a:cs typeface="Outfit Extra Bold" pitchFamily="34" charset="-120"/>
              </a:rPr>
              <a:t>konfigurasi</a:t>
            </a:r>
            <a:endParaRPr lang="en-US" sz="4450" dirty="0"/>
          </a:p>
        </p:txBody>
      </p:sp>
      <p:graphicFrame>
        <p:nvGraphicFramePr>
          <p:cNvPr id="4" name="Table 3">
            <a:extLst>
              <a:ext uri="{FF2B5EF4-FFF2-40B4-BE49-F238E27FC236}">
                <a16:creationId xmlns:a16="http://schemas.microsoft.com/office/drawing/2014/main" id="{74DFD354-7D2C-143A-C7F0-EABA0A3618FB}"/>
              </a:ext>
            </a:extLst>
          </p:cNvPr>
          <p:cNvGraphicFramePr>
            <a:graphicFrameLocks noGrp="1"/>
          </p:cNvGraphicFramePr>
          <p:nvPr>
            <p:extLst>
              <p:ext uri="{D42A27DB-BD31-4B8C-83A1-F6EECF244321}">
                <p14:modId xmlns:p14="http://schemas.microsoft.com/office/powerpoint/2010/main" val="4037686127"/>
              </p:ext>
            </p:extLst>
          </p:nvPr>
        </p:nvGraphicFramePr>
        <p:xfrm>
          <a:off x="6008780" y="1982891"/>
          <a:ext cx="7556422" cy="1737360"/>
        </p:xfrm>
        <a:graphic>
          <a:graphicData uri="http://schemas.openxmlformats.org/drawingml/2006/table">
            <a:tbl>
              <a:tblPr>
                <a:tableStyleId>{08FB837D-C827-4EFA-A057-4D05807E0F7C}</a:tableStyleId>
              </a:tblPr>
              <a:tblGrid>
                <a:gridCol w="3778211">
                  <a:extLst>
                    <a:ext uri="{9D8B030D-6E8A-4147-A177-3AD203B41FA5}">
                      <a16:colId xmlns:a16="http://schemas.microsoft.com/office/drawing/2014/main" val="2298121774"/>
                    </a:ext>
                  </a:extLst>
                </a:gridCol>
                <a:gridCol w="3778211">
                  <a:extLst>
                    <a:ext uri="{9D8B030D-6E8A-4147-A177-3AD203B41FA5}">
                      <a16:colId xmlns:a16="http://schemas.microsoft.com/office/drawing/2014/main" val="3613785334"/>
                    </a:ext>
                  </a:extLst>
                </a:gridCol>
              </a:tblGrid>
              <a:tr h="0">
                <a:tc>
                  <a:txBody>
                    <a:bodyPr/>
                    <a:lstStyle/>
                    <a:p>
                      <a:r>
                        <a:rPr lang="en-ID"/>
                        <a:t>Perintah</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ID"/>
                        <a:t>Penjelasan</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8899305"/>
                  </a:ext>
                </a:extLst>
              </a:tr>
              <a:tr h="0">
                <a:tc>
                  <a:txBody>
                    <a:bodyPr/>
                    <a:lstStyle/>
                    <a:p>
                      <a:r>
                        <a:rPr lang="en-ID"/>
                        <a:t>php artisan config:cache</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ID" dirty="0" err="1"/>
                        <a:t>Menyimpan</a:t>
                      </a:r>
                      <a:r>
                        <a:rPr lang="en-ID" dirty="0"/>
                        <a:t> </a:t>
                      </a:r>
                      <a:r>
                        <a:rPr lang="en-ID" dirty="0" err="1"/>
                        <a:t>konfigurasi</a:t>
                      </a:r>
                      <a:r>
                        <a:rPr lang="en-ID" dirty="0"/>
                        <a:t> </a:t>
                      </a:r>
                      <a:r>
                        <a:rPr lang="en-ID" dirty="0" err="1"/>
                        <a:t>aplikasi</a:t>
                      </a:r>
                      <a:r>
                        <a:rPr lang="en-ID" dirty="0"/>
                        <a:t> </a:t>
                      </a:r>
                      <a:r>
                        <a:rPr lang="en-ID" dirty="0" err="1"/>
                        <a:t>dalam</a:t>
                      </a:r>
                      <a:r>
                        <a:rPr lang="en-ID" dirty="0"/>
                        <a:t> cache </a:t>
                      </a:r>
                      <a:r>
                        <a:rPr lang="en-ID" dirty="0" err="1"/>
                        <a:t>untuk</a:t>
                      </a:r>
                      <a:r>
                        <a:rPr lang="en-ID" dirty="0"/>
                        <a:t> </a:t>
                      </a:r>
                      <a:r>
                        <a:rPr lang="en-ID" dirty="0" err="1"/>
                        <a:t>mempercepat</a:t>
                      </a:r>
                      <a:r>
                        <a:rPr lang="en-ID" dirty="0"/>
                        <a:t> load time.</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1853160"/>
                  </a:ext>
                </a:extLst>
              </a:tr>
              <a:tr h="0">
                <a:tc>
                  <a:txBody>
                    <a:bodyPr/>
                    <a:lstStyle/>
                    <a:p>
                      <a:r>
                        <a:rPr lang="en-ID"/>
                        <a:t>php artisan cache:clear</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ID"/>
                        <a:t>Menghapus cache aplikasi.</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2994497"/>
                  </a:ext>
                </a:extLst>
              </a:tr>
              <a:tr h="0">
                <a:tc>
                  <a:txBody>
                    <a:bodyPr/>
                    <a:lstStyle/>
                    <a:p>
                      <a:r>
                        <a:rPr lang="en-ID"/>
                        <a:t>php artisan view:clear</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ID" dirty="0" err="1"/>
                        <a:t>Menghapus</a:t>
                      </a:r>
                      <a:r>
                        <a:rPr lang="en-ID" dirty="0"/>
                        <a:t> cache </a:t>
                      </a:r>
                      <a:r>
                        <a:rPr lang="en-ID" dirty="0" err="1"/>
                        <a:t>tampilan</a:t>
                      </a:r>
                      <a:r>
                        <a:rPr lang="en-ID" dirty="0"/>
                        <a:t> Blade.</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2950373"/>
                  </a:ext>
                </a:extLst>
              </a:tr>
            </a:tbl>
          </a:graphicData>
        </a:graphic>
      </p:graphicFrame>
      <p:sp>
        <p:nvSpPr>
          <p:cNvPr id="7" name="Rectangle 6">
            <a:extLst>
              <a:ext uri="{FF2B5EF4-FFF2-40B4-BE49-F238E27FC236}">
                <a16:creationId xmlns:a16="http://schemas.microsoft.com/office/drawing/2014/main" id="{6D286125-B085-62AA-0D1B-240DA8BC0806}"/>
              </a:ext>
            </a:extLst>
          </p:cNvPr>
          <p:cNvSpPr/>
          <p:nvPr/>
        </p:nvSpPr>
        <p:spPr>
          <a:xfrm>
            <a:off x="12475029" y="7576457"/>
            <a:ext cx="2155371" cy="653143"/>
          </a:xfrm>
          <a:prstGeom prst="rect">
            <a:avLst/>
          </a:prstGeom>
          <a:solidFill>
            <a:srgbClr val="F1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extLst>
      <p:ext uri="{BB962C8B-B14F-4D97-AF65-F5344CB8AC3E}">
        <p14:creationId xmlns:p14="http://schemas.microsoft.com/office/powerpoint/2010/main" val="3500542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2614" y="420648"/>
            <a:ext cx="7556421" cy="1417558"/>
          </a:xfrm>
          <a:prstGeom prst="rect">
            <a:avLst/>
          </a:prstGeom>
          <a:noFill/>
          <a:ln/>
        </p:spPr>
        <p:txBody>
          <a:bodyPr wrap="square" lIns="0" tIns="0" rIns="0" bIns="0" rtlCol="0" anchor="t"/>
          <a:lstStyle/>
          <a:p>
            <a:pPr marL="0" indent="0">
              <a:lnSpc>
                <a:spcPts val="5550"/>
              </a:lnSpc>
              <a:buNone/>
            </a:pPr>
            <a:r>
              <a:rPr lang="en-US" sz="4450" b="1" dirty="0" err="1">
                <a:solidFill>
                  <a:srgbClr val="231971"/>
                </a:solidFill>
                <a:latin typeface="Outfit Extra Bold" pitchFamily="34" charset="0"/>
                <a:ea typeface="Outfit Extra Bold" pitchFamily="34" charset="-122"/>
                <a:cs typeface="Outfit Extra Bold" pitchFamily="34" charset="-120"/>
              </a:rPr>
              <a:t>Php</a:t>
            </a:r>
            <a:r>
              <a:rPr lang="en-US" sz="4450" b="1" dirty="0">
                <a:solidFill>
                  <a:srgbClr val="231971"/>
                </a:solidFill>
                <a:latin typeface="Outfit Extra Bold" pitchFamily="34" charset="0"/>
                <a:ea typeface="Outfit Extra Bold" pitchFamily="34" charset="-122"/>
                <a:cs typeface="Outfit Extra Bold" pitchFamily="34" charset="-120"/>
              </a:rPr>
              <a:t> cli : </a:t>
            </a:r>
            <a:r>
              <a:rPr lang="en-US" sz="4450" b="1" dirty="0" err="1">
                <a:solidFill>
                  <a:srgbClr val="231971"/>
                </a:solidFill>
                <a:latin typeface="Outfit Extra Bold" pitchFamily="34" charset="0"/>
                <a:ea typeface="Outfit Extra Bold" pitchFamily="34" charset="-122"/>
                <a:cs typeface="Outfit Extra Bold" pitchFamily="34" charset="-120"/>
              </a:rPr>
              <a:t>Manajemen</a:t>
            </a:r>
            <a:r>
              <a:rPr lang="en-US" sz="4450" b="1" dirty="0">
                <a:solidFill>
                  <a:srgbClr val="231971"/>
                </a:solidFill>
                <a:latin typeface="Outfit Extra Bold" pitchFamily="34" charset="0"/>
                <a:ea typeface="Outfit Extra Bold" pitchFamily="34" charset="-122"/>
                <a:cs typeface="Outfit Extra Bold" pitchFamily="34" charset="-120"/>
              </a:rPr>
              <a:t> queue &amp; jobs</a:t>
            </a:r>
            <a:endParaRPr lang="en-US" sz="4450" dirty="0"/>
          </a:p>
        </p:txBody>
      </p:sp>
      <p:graphicFrame>
        <p:nvGraphicFramePr>
          <p:cNvPr id="5" name="Table 4">
            <a:extLst>
              <a:ext uri="{FF2B5EF4-FFF2-40B4-BE49-F238E27FC236}">
                <a16:creationId xmlns:a16="http://schemas.microsoft.com/office/drawing/2014/main" id="{CA5D8703-D57A-0F33-B008-CEB87274E060}"/>
              </a:ext>
            </a:extLst>
          </p:cNvPr>
          <p:cNvGraphicFramePr>
            <a:graphicFrameLocks noGrp="1"/>
          </p:cNvGraphicFramePr>
          <p:nvPr>
            <p:extLst>
              <p:ext uri="{D42A27DB-BD31-4B8C-83A1-F6EECF244321}">
                <p14:modId xmlns:p14="http://schemas.microsoft.com/office/powerpoint/2010/main" val="1089817949"/>
              </p:ext>
            </p:extLst>
          </p:nvPr>
        </p:nvGraphicFramePr>
        <p:xfrm>
          <a:off x="6023256" y="2086983"/>
          <a:ext cx="7855136" cy="2286000"/>
        </p:xfrm>
        <a:graphic>
          <a:graphicData uri="http://schemas.openxmlformats.org/drawingml/2006/table">
            <a:tbl>
              <a:tblPr>
                <a:tableStyleId>{08FB837D-C827-4EFA-A057-4D05807E0F7C}</a:tableStyleId>
              </a:tblPr>
              <a:tblGrid>
                <a:gridCol w="3927568">
                  <a:extLst>
                    <a:ext uri="{9D8B030D-6E8A-4147-A177-3AD203B41FA5}">
                      <a16:colId xmlns:a16="http://schemas.microsoft.com/office/drawing/2014/main" val="180849026"/>
                    </a:ext>
                  </a:extLst>
                </a:gridCol>
                <a:gridCol w="3927568">
                  <a:extLst>
                    <a:ext uri="{9D8B030D-6E8A-4147-A177-3AD203B41FA5}">
                      <a16:colId xmlns:a16="http://schemas.microsoft.com/office/drawing/2014/main" val="1670445977"/>
                    </a:ext>
                  </a:extLst>
                </a:gridCol>
              </a:tblGrid>
              <a:tr h="234773">
                <a:tc>
                  <a:txBody>
                    <a:bodyPr/>
                    <a:lstStyle/>
                    <a:p>
                      <a:r>
                        <a:rPr lang="en-ID" dirty="0" err="1"/>
                        <a:t>Perintah</a:t>
                      </a:r>
                      <a:endParaRPr lang="en-ID"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ID"/>
                        <a:t>Penjelasan</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9791368"/>
                  </a:ext>
                </a:extLst>
              </a:tr>
              <a:tr h="0">
                <a:tc>
                  <a:txBody>
                    <a:bodyPr/>
                    <a:lstStyle/>
                    <a:p>
                      <a:r>
                        <a:rPr lang="en-ID" dirty="0" err="1"/>
                        <a:t>php</a:t>
                      </a:r>
                      <a:r>
                        <a:rPr lang="en-ID" dirty="0"/>
                        <a:t> artisan </a:t>
                      </a:r>
                      <a:r>
                        <a:rPr lang="en-ID" dirty="0" err="1"/>
                        <a:t>queue:work</a:t>
                      </a:r>
                      <a:endParaRPr lang="en-ID"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pt-BR"/>
                        <a:t>Memproses job dalam queue secara terus-menerus.</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7111383"/>
                  </a:ext>
                </a:extLst>
              </a:tr>
              <a:tr h="0">
                <a:tc>
                  <a:txBody>
                    <a:bodyPr/>
                    <a:lstStyle/>
                    <a:p>
                      <a:r>
                        <a:rPr lang="en-ID"/>
                        <a:t>php artisan queue:listen</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ID"/>
                        <a:t>Memproses job dalam queue satu per satu.</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6609889"/>
                  </a:ext>
                </a:extLst>
              </a:tr>
              <a:tr h="0">
                <a:tc>
                  <a:txBody>
                    <a:bodyPr/>
                    <a:lstStyle/>
                    <a:p>
                      <a:r>
                        <a:rPr lang="en-ID" dirty="0" err="1"/>
                        <a:t>php</a:t>
                      </a:r>
                      <a:r>
                        <a:rPr lang="en-ID" dirty="0"/>
                        <a:t> artisan </a:t>
                      </a:r>
                      <a:r>
                        <a:rPr lang="en-ID" dirty="0" err="1"/>
                        <a:t>queue:restart</a:t>
                      </a:r>
                      <a:endParaRPr lang="en-ID"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ID" dirty="0" err="1"/>
                        <a:t>Merestart</a:t>
                      </a:r>
                      <a:r>
                        <a:rPr lang="en-ID" dirty="0"/>
                        <a:t> worker queue yang </a:t>
                      </a:r>
                      <a:r>
                        <a:rPr lang="en-ID" dirty="0" err="1"/>
                        <a:t>sedang</a:t>
                      </a:r>
                      <a:r>
                        <a:rPr lang="en-ID" dirty="0"/>
                        <a:t> </a:t>
                      </a:r>
                      <a:r>
                        <a:rPr lang="en-ID" dirty="0" err="1"/>
                        <a:t>berjalan</a:t>
                      </a:r>
                      <a:r>
                        <a:rPr lang="en-ID" dirty="0"/>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2527863"/>
                  </a:ext>
                </a:extLst>
              </a:tr>
            </a:tbl>
          </a:graphicData>
        </a:graphic>
      </p:graphicFrame>
      <p:sp>
        <p:nvSpPr>
          <p:cNvPr id="9" name="Rectangle 8">
            <a:extLst>
              <a:ext uri="{FF2B5EF4-FFF2-40B4-BE49-F238E27FC236}">
                <a16:creationId xmlns:a16="http://schemas.microsoft.com/office/drawing/2014/main" id="{7E0D6988-38F8-77FE-00A6-49076B53B75A}"/>
              </a:ext>
            </a:extLst>
          </p:cNvPr>
          <p:cNvSpPr/>
          <p:nvPr/>
        </p:nvSpPr>
        <p:spPr>
          <a:xfrm>
            <a:off x="12475029" y="7576457"/>
            <a:ext cx="2155371" cy="653143"/>
          </a:xfrm>
          <a:prstGeom prst="rect">
            <a:avLst/>
          </a:prstGeom>
          <a:solidFill>
            <a:srgbClr val="F1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extLst>
      <p:ext uri="{BB962C8B-B14F-4D97-AF65-F5344CB8AC3E}">
        <p14:creationId xmlns:p14="http://schemas.microsoft.com/office/powerpoint/2010/main" val="11254074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2614" y="420648"/>
            <a:ext cx="7556421" cy="1417558"/>
          </a:xfrm>
          <a:prstGeom prst="rect">
            <a:avLst/>
          </a:prstGeom>
          <a:noFill/>
          <a:ln/>
        </p:spPr>
        <p:txBody>
          <a:bodyPr wrap="square" lIns="0" tIns="0" rIns="0" bIns="0" rtlCol="0" anchor="t"/>
          <a:lstStyle/>
          <a:p>
            <a:pPr marL="0" indent="0">
              <a:lnSpc>
                <a:spcPts val="5550"/>
              </a:lnSpc>
              <a:buNone/>
            </a:pPr>
            <a:r>
              <a:rPr lang="en-US" sz="4450" b="1" dirty="0" err="1">
                <a:solidFill>
                  <a:srgbClr val="231971"/>
                </a:solidFill>
                <a:latin typeface="Outfit Extra Bold" pitchFamily="34" charset="0"/>
                <a:ea typeface="Outfit Extra Bold" pitchFamily="34" charset="-122"/>
                <a:cs typeface="Outfit Extra Bold" pitchFamily="34" charset="-120"/>
              </a:rPr>
              <a:t>Php</a:t>
            </a:r>
            <a:r>
              <a:rPr lang="en-US" sz="4450" b="1" dirty="0">
                <a:solidFill>
                  <a:srgbClr val="231971"/>
                </a:solidFill>
                <a:latin typeface="Outfit Extra Bold" pitchFamily="34" charset="0"/>
                <a:ea typeface="Outfit Extra Bold" pitchFamily="34" charset="-122"/>
                <a:cs typeface="Outfit Extra Bold" pitchFamily="34" charset="-120"/>
              </a:rPr>
              <a:t> cli : </a:t>
            </a:r>
            <a:r>
              <a:rPr lang="en-US" sz="4450" b="1" dirty="0" err="1">
                <a:solidFill>
                  <a:srgbClr val="231971"/>
                </a:solidFill>
                <a:latin typeface="Outfit Extra Bold" pitchFamily="34" charset="0"/>
                <a:ea typeface="Outfit Extra Bold" pitchFamily="34" charset="-122"/>
                <a:cs typeface="Outfit Extra Bold" pitchFamily="34" charset="-120"/>
              </a:rPr>
              <a:t>Manajemen</a:t>
            </a:r>
            <a:r>
              <a:rPr lang="en-US" sz="4450" b="1" dirty="0">
                <a:solidFill>
                  <a:srgbClr val="231971"/>
                </a:solidFill>
                <a:latin typeface="Outfit Extra Bold" pitchFamily="34" charset="0"/>
                <a:ea typeface="Outfit Extra Bold" pitchFamily="34" charset="-122"/>
                <a:cs typeface="Outfit Extra Bold" pitchFamily="34" charset="-120"/>
              </a:rPr>
              <a:t> logs &amp; </a:t>
            </a:r>
            <a:r>
              <a:rPr lang="en-US" sz="4450" b="1" dirty="0" err="1">
                <a:solidFill>
                  <a:srgbClr val="231971"/>
                </a:solidFill>
                <a:latin typeface="Outfit Extra Bold" pitchFamily="34" charset="0"/>
                <a:ea typeface="Outfit Extra Bold" pitchFamily="34" charset="-122"/>
                <a:cs typeface="Outfit Extra Bold" pitchFamily="34" charset="-120"/>
              </a:rPr>
              <a:t>debuging</a:t>
            </a:r>
            <a:endParaRPr lang="en-US" sz="4450" dirty="0"/>
          </a:p>
        </p:txBody>
      </p:sp>
      <p:graphicFrame>
        <p:nvGraphicFramePr>
          <p:cNvPr id="4" name="Table 3">
            <a:extLst>
              <a:ext uri="{FF2B5EF4-FFF2-40B4-BE49-F238E27FC236}">
                <a16:creationId xmlns:a16="http://schemas.microsoft.com/office/drawing/2014/main" id="{36E0F073-0CB6-D31F-07C8-1DA1E60CCACA}"/>
              </a:ext>
            </a:extLst>
          </p:cNvPr>
          <p:cNvGraphicFramePr>
            <a:graphicFrameLocks noGrp="1"/>
          </p:cNvGraphicFramePr>
          <p:nvPr>
            <p:extLst>
              <p:ext uri="{D42A27DB-BD31-4B8C-83A1-F6EECF244321}">
                <p14:modId xmlns:p14="http://schemas.microsoft.com/office/powerpoint/2010/main" val="3064371232"/>
              </p:ext>
            </p:extLst>
          </p:nvPr>
        </p:nvGraphicFramePr>
        <p:xfrm>
          <a:off x="6936627" y="2130809"/>
          <a:ext cx="5717056" cy="2793902"/>
        </p:xfrm>
        <a:graphic>
          <a:graphicData uri="http://schemas.openxmlformats.org/drawingml/2006/table">
            <a:tbl>
              <a:tblPr>
                <a:tableStyleId>{08FB837D-C827-4EFA-A057-4D05807E0F7C}</a:tableStyleId>
              </a:tblPr>
              <a:tblGrid>
                <a:gridCol w="2858528">
                  <a:extLst>
                    <a:ext uri="{9D8B030D-6E8A-4147-A177-3AD203B41FA5}">
                      <a16:colId xmlns:a16="http://schemas.microsoft.com/office/drawing/2014/main" val="2182330005"/>
                    </a:ext>
                  </a:extLst>
                </a:gridCol>
                <a:gridCol w="2858528">
                  <a:extLst>
                    <a:ext uri="{9D8B030D-6E8A-4147-A177-3AD203B41FA5}">
                      <a16:colId xmlns:a16="http://schemas.microsoft.com/office/drawing/2014/main" val="2732902721"/>
                    </a:ext>
                  </a:extLst>
                </a:gridCol>
              </a:tblGrid>
              <a:tr h="482551">
                <a:tc>
                  <a:txBody>
                    <a:bodyPr/>
                    <a:lstStyle/>
                    <a:p>
                      <a:r>
                        <a:rPr lang="en-ID"/>
                        <a:t>Perintah</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ID"/>
                        <a:t>Penjelasan</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7072730"/>
                  </a:ext>
                </a:extLst>
              </a:tr>
              <a:tr h="482551">
                <a:tc>
                  <a:txBody>
                    <a:bodyPr/>
                    <a:lstStyle/>
                    <a:p>
                      <a:r>
                        <a:rPr lang="en-ID"/>
                        <a:t>php artisan logs:clear</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ID"/>
                        <a:t>Menghapus log aplikasi.</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2164989"/>
                  </a:ext>
                </a:extLst>
              </a:tr>
              <a:tr h="482551">
                <a:tc>
                  <a:txBody>
                    <a:bodyPr/>
                    <a:lstStyle/>
                    <a:p>
                      <a:r>
                        <a:rPr lang="en-ID"/>
                        <a:t>php artisan down</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fr-FR"/>
                        <a:t>Menonaktifkan sementara aplikasi Laravel (mode maintenance).</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3228831"/>
                  </a:ext>
                </a:extLst>
              </a:tr>
              <a:tr h="482551">
                <a:tc>
                  <a:txBody>
                    <a:bodyPr/>
                    <a:lstStyle/>
                    <a:p>
                      <a:r>
                        <a:rPr lang="en-ID" dirty="0" err="1"/>
                        <a:t>php</a:t>
                      </a:r>
                      <a:r>
                        <a:rPr lang="en-ID" dirty="0"/>
                        <a:t> artisan up</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ID" dirty="0" err="1"/>
                        <a:t>Mengaktifkan</a:t>
                      </a:r>
                      <a:r>
                        <a:rPr lang="en-ID" dirty="0"/>
                        <a:t> </a:t>
                      </a:r>
                      <a:r>
                        <a:rPr lang="en-ID" dirty="0" err="1"/>
                        <a:t>kembali</a:t>
                      </a:r>
                      <a:r>
                        <a:rPr lang="en-ID" dirty="0"/>
                        <a:t> </a:t>
                      </a:r>
                      <a:r>
                        <a:rPr lang="en-ID" dirty="0" err="1"/>
                        <a:t>aplikasi</a:t>
                      </a:r>
                      <a:r>
                        <a:rPr lang="en-ID" dirty="0"/>
                        <a:t> Laravel </a:t>
                      </a:r>
                      <a:r>
                        <a:rPr lang="en-ID" dirty="0" err="1"/>
                        <a:t>setelah</a:t>
                      </a:r>
                      <a:r>
                        <a:rPr lang="en-ID" dirty="0"/>
                        <a:t> artisan down.</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8464623"/>
                  </a:ext>
                </a:extLst>
              </a:tr>
            </a:tbl>
          </a:graphicData>
        </a:graphic>
      </p:graphicFrame>
      <p:sp>
        <p:nvSpPr>
          <p:cNvPr id="7" name="Rectangle 6">
            <a:extLst>
              <a:ext uri="{FF2B5EF4-FFF2-40B4-BE49-F238E27FC236}">
                <a16:creationId xmlns:a16="http://schemas.microsoft.com/office/drawing/2014/main" id="{5277E58C-CBFE-E247-3F91-7CFB3DEFFD3D}"/>
              </a:ext>
            </a:extLst>
          </p:cNvPr>
          <p:cNvSpPr/>
          <p:nvPr/>
        </p:nvSpPr>
        <p:spPr>
          <a:xfrm>
            <a:off x="12475029" y="7576457"/>
            <a:ext cx="2155371" cy="653143"/>
          </a:xfrm>
          <a:prstGeom prst="rect">
            <a:avLst/>
          </a:prstGeom>
          <a:solidFill>
            <a:srgbClr val="F1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extLst>
      <p:ext uri="{BB962C8B-B14F-4D97-AF65-F5344CB8AC3E}">
        <p14:creationId xmlns:p14="http://schemas.microsoft.com/office/powerpoint/2010/main" val="23398468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2614" y="420648"/>
            <a:ext cx="7556421" cy="1417558"/>
          </a:xfrm>
          <a:prstGeom prst="rect">
            <a:avLst/>
          </a:prstGeom>
          <a:noFill/>
          <a:ln/>
        </p:spPr>
        <p:txBody>
          <a:bodyPr wrap="square" lIns="0" tIns="0" rIns="0" bIns="0" rtlCol="0" anchor="t"/>
          <a:lstStyle/>
          <a:p>
            <a:pPr marL="0" indent="0">
              <a:lnSpc>
                <a:spcPts val="5550"/>
              </a:lnSpc>
              <a:buNone/>
            </a:pPr>
            <a:r>
              <a:rPr lang="en-US" sz="4450" b="1" dirty="0" err="1">
                <a:solidFill>
                  <a:srgbClr val="231971"/>
                </a:solidFill>
                <a:latin typeface="Outfit Extra Bold" pitchFamily="34" charset="0"/>
                <a:ea typeface="Outfit Extra Bold" pitchFamily="34" charset="-122"/>
                <a:cs typeface="Outfit Extra Bold" pitchFamily="34" charset="-120"/>
              </a:rPr>
              <a:t>Php</a:t>
            </a:r>
            <a:r>
              <a:rPr lang="en-US" sz="4450" b="1" dirty="0">
                <a:solidFill>
                  <a:srgbClr val="231971"/>
                </a:solidFill>
                <a:latin typeface="Outfit Extra Bold" pitchFamily="34" charset="0"/>
                <a:ea typeface="Outfit Extra Bold" pitchFamily="34" charset="-122"/>
                <a:cs typeface="Outfit Extra Bold" pitchFamily="34" charset="-120"/>
              </a:rPr>
              <a:t> cli : </a:t>
            </a:r>
            <a:r>
              <a:rPr lang="en-US" sz="4450" b="1" dirty="0" err="1">
                <a:solidFill>
                  <a:srgbClr val="231971"/>
                </a:solidFill>
                <a:latin typeface="Outfit Extra Bold" pitchFamily="34" charset="0"/>
                <a:ea typeface="Outfit Extra Bold" pitchFamily="34" charset="-122"/>
                <a:cs typeface="Outfit Extra Bold" pitchFamily="34" charset="-120"/>
              </a:rPr>
              <a:t>Manajemen</a:t>
            </a:r>
            <a:r>
              <a:rPr lang="en-US" sz="4450" b="1" dirty="0">
                <a:solidFill>
                  <a:srgbClr val="231971"/>
                </a:solidFill>
                <a:latin typeface="Outfit Extra Bold" pitchFamily="34" charset="0"/>
                <a:ea typeface="Outfit Extra Bold" pitchFamily="34" charset="-122"/>
                <a:cs typeface="Outfit Extra Bold" pitchFamily="34" charset="-120"/>
              </a:rPr>
              <a:t> storage &amp; file system</a:t>
            </a:r>
            <a:endParaRPr lang="en-US" sz="4450" dirty="0"/>
          </a:p>
        </p:txBody>
      </p:sp>
      <p:graphicFrame>
        <p:nvGraphicFramePr>
          <p:cNvPr id="5" name="Table 4">
            <a:extLst>
              <a:ext uri="{FF2B5EF4-FFF2-40B4-BE49-F238E27FC236}">
                <a16:creationId xmlns:a16="http://schemas.microsoft.com/office/drawing/2014/main" id="{82FBAA32-DD8D-42BF-54D8-A3B10AA1A2C0}"/>
              </a:ext>
            </a:extLst>
          </p:cNvPr>
          <p:cNvGraphicFramePr>
            <a:graphicFrameLocks noGrp="1"/>
          </p:cNvGraphicFramePr>
          <p:nvPr>
            <p:extLst>
              <p:ext uri="{D42A27DB-BD31-4B8C-83A1-F6EECF244321}">
                <p14:modId xmlns:p14="http://schemas.microsoft.com/office/powerpoint/2010/main" val="2607720079"/>
              </p:ext>
            </p:extLst>
          </p:nvPr>
        </p:nvGraphicFramePr>
        <p:xfrm>
          <a:off x="6775263" y="2125428"/>
          <a:ext cx="5166140" cy="2669478"/>
        </p:xfrm>
        <a:graphic>
          <a:graphicData uri="http://schemas.openxmlformats.org/drawingml/2006/table">
            <a:tbl>
              <a:tblPr>
                <a:tableStyleId>{08FB837D-C827-4EFA-A057-4D05807E0F7C}</a:tableStyleId>
              </a:tblPr>
              <a:tblGrid>
                <a:gridCol w="2583070">
                  <a:extLst>
                    <a:ext uri="{9D8B030D-6E8A-4147-A177-3AD203B41FA5}">
                      <a16:colId xmlns:a16="http://schemas.microsoft.com/office/drawing/2014/main" val="115696844"/>
                    </a:ext>
                  </a:extLst>
                </a:gridCol>
                <a:gridCol w="2583070">
                  <a:extLst>
                    <a:ext uri="{9D8B030D-6E8A-4147-A177-3AD203B41FA5}">
                      <a16:colId xmlns:a16="http://schemas.microsoft.com/office/drawing/2014/main" val="3573454453"/>
                    </a:ext>
                  </a:extLst>
                </a:gridCol>
              </a:tblGrid>
              <a:tr h="566358">
                <a:tc>
                  <a:txBody>
                    <a:bodyPr/>
                    <a:lstStyle/>
                    <a:p>
                      <a:r>
                        <a:rPr lang="en-ID"/>
                        <a:t>Perintah</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ID"/>
                        <a:t>Penjelasan</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3870717"/>
                  </a:ext>
                </a:extLst>
              </a:tr>
              <a:tr h="991126">
                <a:tc>
                  <a:txBody>
                    <a:bodyPr/>
                    <a:lstStyle/>
                    <a:p>
                      <a:r>
                        <a:rPr lang="en-ID"/>
                        <a:t>php artisan storage:link</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US"/>
                        <a:t>Membuat symbolic link antara storage/app/public dan public/storage.</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3087660"/>
                  </a:ext>
                </a:extLst>
              </a:tr>
              <a:tr h="566358">
                <a:tc>
                  <a:txBody>
                    <a:bodyPr/>
                    <a:lstStyle/>
                    <a:p>
                      <a:r>
                        <a:rPr lang="en-ID"/>
                        <a:t>php artisan vendor:publish</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ID" dirty="0" err="1"/>
                        <a:t>Mempublikasikan</a:t>
                      </a:r>
                      <a:r>
                        <a:rPr lang="en-ID" dirty="0"/>
                        <a:t> file </a:t>
                      </a:r>
                      <a:r>
                        <a:rPr lang="en-ID" dirty="0" err="1"/>
                        <a:t>konfigurasi</a:t>
                      </a:r>
                      <a:r>
                        <a:rPr lang="en-ID" dirty="0"/>
                        <a:t> </a:t>
                      </a:r>
                      <a:r>
                        <a:rPr lang="en-ID" dirty="0" err="1"/>
                        <a:t>dari</a:t>
                      </a:r>
                      <a:r>
                        <a:rPr lang="en-ID" dirty="0"/>
                        <a:t> package yang </a:t>
                      </a:r>
                      <a:r>
                        <a:rPr lang="en-ID" dirty="0" err="1"/>
                        <a:t>digunakan</a:t>
                      </a:r>
                      <a:r>
                        <a:rPr lang="en-ID" dirty="0"/>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9103820"/>
                  </a:ext>
                </a:extLst>
              </a:tr>
            </a:tbl>
          </a:graphicData>
        </a:graphic>
      </p:graphicFrame>
      <p:sp>
        <p:nvSpPr>
          <p:cNvPr id="7" name="Rectangle 6">
            <a:extLst>
              <a:ext uri="{FF2B5EF4-FFF2-40B4-BE49-F238E27FC236}">
                <a16:creationId xmlns:a16="http://schemas.microsoft.com/office/drawing/2014/main" id="{DFDA01F5-A95B-4F2C-142E-55654488DF93}"/>
              </a:ext>
            </a:extLst>
          </p:cNvPr>
          <p:cNvSpPr/>
          <p:nvPr/>
        </p:nvSpPr>
        <p:spPr>
          <a:xfrm>
            <a:off x="12475029" y="7576457"/>
            <a:ext cx="2155371" cy="653143"/>
          </a:xfrm>
          <a:prstGeom prst="rect">
            <a:avLst/>
          </a:prstGeom>
          <a:solidFill>
            <a:srgbClr val="F1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extLst>
      <p:ext uri="{BB962C8B-B14F-4D97-AF65-F5344CB8AC3E}">
        <p14:creationId xmlns:p14="http://schemas.microsoft.com/office/powerpoint/2010/main" val="18345652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201108"/>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Studi Kasus: Implementasi di Proyek Nyata</a:t>
            </a:r>
            <a:endParaRPr lang="en-US" sz="4450" dirty="0"/>
          </a:p>
        </p:txBody>
      </p:sp>
      <p:sp>
        <p:nvSpPr>
          <p:cNvPr id="4" name="Text 1"/>
          <p:cNvSpPr/>
          <p:nvPr/>
        </p:nvSpPr>
        <p:spPr>
          <a:xfrm>
            <a:off x="6280190" y="3958828"/>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Contoh proyek: Sistem manajemen pengguna. Bayangkan kita ingin membangun sistem manajemen pengguna untuk aplikasi web kita.</a:t>
            </a:r>
            <a:endParaRPr lang="en-US" sz="1750" dirty="0"/>
          </a:p>
        </p:txBody>
      </p:sp>
      <p:sp>
        <p:nvSpPr>
          <p:cNvPr id="5" name="Text 2"/>
          <p:cNvSpPr/>
          <p:nvPr/>
        </p:nvSpPr>
        <p:spPr>
          <a:xfrm>
            <a:off x="6280190" y="4939784"/>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Penggunaan Migration: Membuat tabel `users` dan `roles`. Kita akan menggunakan Migration untuk membuat tabel `users` dan `roles` di database untuk menyimpan data pengguna dan peran mereka.</a:t>
            </a:r>
            <a:endParaRPr lang="en-US" sz="1750" dirty="0"/>
          </a:p>
        </p:txBody>
      </p:sp>
      <p:sp>
        <p:nvSpPr>
          <p:cNvPr id="6" name="Rectangle 5">
            <a:extLst>
              <a:ext uri="{FF2B5EF4-FFF2-40B4-BE49-F238E27FC236}">
                <a16:creationId xmlns:a16="http://schemas.microsoft.com/office/drawing/2014/main" id="{4EF820E1-FB07-F7D4-2040-040C2B502AB9}"/>
              </a:ext>
            </a:extLst>
          </p:cNvPr>
          <p:cNvSpPr/>
          <p:nvPr/>
        </p:nvSpPr>
        <p:spPr>
          <a:xfrm>
            <a:off x="12475029" y="7576457"/>
            <a:ext cx="2155371" cy="653143"/>
          </a:xfrm>
          <a:prstGeom prst="rect">
            <a:avLst/>
          </a:prstGeom>
          <a:solidFill>
            <a:srgbClr val="F1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011085"/>
            <a:ext cx="7488079"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Rangkuman dan Kesimpulan</a:t>
            </a:r>
            <a:endParaRPr lang="en-US" sz="4450" dirty="0"/>
          </a:p>
        </p:txBody>
      </p:sp>
      <p:sp>
        <p:nvSpPr>
          <p:cNvPr id="4" name="Text 1"/>
          <p:cNvSpPr/>
          <p:nvPr/>
        </p:nvSpPr>
        <p:spPr>
          <a:xfrm>
            <a:off x="793790" y="3060025"/>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Migration, Middleware, Route, dan Artisan CLI adalah pilar penting dalam pengembangan Laravel. Dengan memahami dan menguasai konsep-konsep ini, Anda dapat membangun aplikasi web yang lebih efisien, terstruktur, dan aman.</a:t>
            </a:r>
            <a:endParaRPr lang="en-US" sz="1750" dirty="0"/>
          </a:p>
        </p:txBody>
      </p:sp>
      <p:sp>
        <p:nvSpPr>
          <p:cNvPr id="5" name="Text 2"/>
          <p:cNvSpPr/>
          <p:nvPr/>
        </p:nvSpPr>
        <p:spPr>
          <a:xfrm>
            <a:off x="793790" y="4766786"/>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Sumber daya tambahan: Dokumentasi Laravel, Laracasts, dan komunitas Laravel Indonesia. Untuk mempelajari lebih lanjut, Anda bisa memanfaatkan sumber daya seperti dokumentasi Laravel, platform pembelajaran Laracasts, dan komunitas Laravel Indonesia.</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524849" y="140705"/>
            <a:ext cx="12154852"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Praktik: Membuat dan Menjalankan Migration</a:t>
            </a:r>
            <a:endParaRPr lang="en-US" sz="4450" dirty="0"/>
          </a:p>
        </p:txBody>
      </p:sp>
      <p:sp>
        <p:nvSpPr>
          <p:cNvPr id="4" name="Text 1"/>
          <p:cNvSpPr/>
          <p:nvPr/>
        </p:nvSpPr>
        <p:spPr>
          <a:xfrm>
            <a:off x="618980" y="1171077"/>
            <a:ext cx="7166868" cy="1088708"/>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Perintah Artisan: </a:t>
            </a:r>
            <a:r>
              <a:rPr lang="en-US" sz="1750" b="1" dirty="0">
                <a:solidFill>
                  <a:srgbClr val="2A2742"/>
                </a:solidFill>
                <a:highlight>
                  <a:srgbClr val="FFFF00"/>
                </a:highlight>
                <a:latin typeface="Arimo" pitchFamily="34" charset="0"/>
                <a:ea typeface="Arimo" pitchFamily="34" charset="-122"/>
                <a:cs typeface="Arimo" pitchFamily="34" charset="-120"/>
              </a:rPr>
              <a:t>`</a:t>
            </a:r>
            <a:r>
              <a:rPr lang="en-US" sz="1750" b="1" dirty="0" err="1">
                <a:solidFill>
                  <a:srgbClr val="2A2742"/>
                </a:solidFill>
                <a:highlight>
                  <a:srgbClr val="FFFF00"/>
                </a:highlight>
                <a:latin typeface="Arimo" pitchFamily="34" charset="0"/>
                <a:ea typeface="Arimo" pitchFamily="34" charset="-122"/>
                <a:cs typeface="Arimo" pitchFamily="34" charset="-120"/>
              </a:rPr>
              <a:t>php</a:t>
            </a:r>
            <a:r>
              <a:rPr lang="en-US" sz="1750" b="1" dirty="0">
                <a:solidFill>
                  <a:srgbClr val="2A2742"/>
                </a:solidFill>
                <a:highlight>
                  <a:srgbClr val="FFFF00"/>
                </a:highlight>
                <a:latin typeface="Arimo" pitchFamily="34" charset="0"/>
                <a:ea typeface="Arimo" pitchFamily="34" charset="-122"/>
                <a:cs typeface="Arimo" pitchFamily="34" charset="-120"/>
              </a:rPr>
              <a:t> artisan </a:t>
            </a:r>
            <a:r>
              <a:rPr lang="en-US" sz="1750" b="1" dirty="0" err="1">
                <a:solidFill>
                  <a:srgbClr val="2A2742"/>
                </a:solidFill>
                <a:highlight>
                  <a:srgbClr val="FFFF00"/>
                </a:highlight>
                <a:latin typeface="Arimo" pitchFamily="34" charset="0"/>
                <a:ea typeface="Arimo" pitchFamily="34" charset="-122"/>
                <a:cs typeface="Arimo" pitchFamily="34" charset="-120"/>
              </a:rPr>
              <a:t>make:migration</a:t>
            </a:r>
            <a:r>
              <a:rPr lang="en-US" sz="1750" b="1" dirty="0">
                <a:solidFill>
                  <a:srgbClr val="2A2742"/>
                </a:solidFill>
                <a:highlight>
                  <a:srgbClr val="FFFF00"/>
                </a:highlight>
                <a:latin typeface="Arimo" pitchFamily="34" charset="0"/>
                <a:ea typeface="Arimo" pitchFamily="34" charset="-122"/>
                <a:cs typeface="Arimo" pitchFamily="34" charset="-120"/>
              </a:rPr>
              <a:t> </a:t>
            </a:r>
            <a:r>
              <a:rPr lang="en-US" sz="1750" b="1" dirty="0" err="1">
                <a:solidFill>
                  <a:srgbClr val="2A2742"/>
                </a:solidFill>
                <a:highlight>
                  <a:srgbClr val="FFFF00"/>
                </a:highlight>
                <a:latin typeface="Arimo" pitchFamily="34" charset="0"/>
                <a:ea typeface="Arimo" pitchFamily="34" charset="-122"/>
                <a:cs typeface="Arimo" pitchFamily="34" charset="-120"/>
              </a:rPr>
              <a:t>create_users_table</a:t>
            </a:r>
            <a:r>
              <a:rPr lang="en-US" sz="1750" b="1" dirty="0">
                <a:solidFill>
                  <a:srgbClr val="2A2742"/>
                </a:solidFill>
                <a:highlight>
                  <a:srgbClr val="FFFF00"/>
                </a:highlight>
                <a:latin typeface="Arimo" pitchFamily="34" charset="0"/>
                <a:ea typeface="Arimo" pitchFamily="34" charset="-122"/>
                <a:cs typeface="Arimo" pitchFamily="34" charset="-120"/>
              </a:rPr>
              <a:t>`. </a:t>
            </a:r>
            <a:r>
              <a:rPr lang="en-US" sz="1750" dirty="0">
                <a:solidFill>
                  <a:srgbClr val="2A2742"/>
                </a:solidFill>
                <a:latin typeface="Arimo" pitchFamily="34" charset="0"/>
                <a:ea typeface="Arimo" pitchFamily="34" charset="-122"/>
                <a:cs typeface="Arimo" pitchFamily="34" charset="-120"/>
              </a:rPr>
              <a:t>Laravel Migration dijalankan melalui perintah Artisan. Perintah `</a:t>
            </a:r>
            <a:r>
              <a:rPr lang="en-US" sz="1750" dirty="0">
                <a:solidFill>
                  <a:srgbClr val="2A2742"/>
                </a:solidFill>
                <a:highlight>
                  <a:srgbClr val="FFFF00"/>
                </a:highlight>
                <a:latin typeface="Arimo" pitchFamily="34" charset="0"/>
                <a:ea typeface="Arimo" pitchFamily="34" charset="-122"/>
                <a:cs typeface="Arimo" pitchFamily="34" charset="-120"/>
              </a:rPr>
              <a:t>php artisan make:migration`</a:t>
            </a:r>
            <a:r>
              <a:rPr lang="en-US" sz="1750" dirty="0">
                <a:solidFill>
                  <a:srgbClr val="2A2742"/>
                </a:solidFill>
                <a:latin typeface="Arimo" pitchFamily="34" charset="0"/>
                <a:ea typeface="Arimo" pitchFamily="34" charset="-122"/>
                <a:cs typeface="Arimo" pitchFamily="34" charset="-120"/>
              </a:rPr>
              <a:t> akan membuat file Migration baru untuk mendefinisikan perubahan skema database. Kita akan lihat </a:t>
            </a:r>
            <a:r>
              <a:rPr lang="en-US" sz="1750" dirty="0" err="1">
                <a:solidFill>
                  <a:srgbClr val="2A2742"/>
                </a:solidFill>
                <a:latin typeface="Arimo" pitchFamily="34" charset="0"/>
                <a:ea typeface="Arimo" pitchFamily="34" charset="-122"/>
                <a:cs typeface="Arimo" pitchFamily="34" charset="-120"/>
              </a:rPr>
              <a:t>contohnya</a:t>
            </a:r>
            <a:r>
              <a:rPr lang="en-US" sz="1750" dirty="0">
                <a:solidFill>
                  <a:srgbClr val="2A2742"/>
                </a:solidFill>
                <a:latin typeface="Arimo" pitchFamily="34" charset="0"/>
                <a:ea typeface="Arimo" pitchFamily="34" charset="-122"/>
                <a:cs typeface="Arimo" pitchFamily="34" charset="-120"/>
              </a:rPr>
              <a:t>.</a:t>
            </a:r>
          </a:p>
          <a:p>
            <a:pPr marL="0" indent="0">
              <a:lnSpc>
                <a:spcPts val="2850"/>
              </a:lnSpc>
              <a:buNone/>
            </a:pPr>
            <a:endParaRPr lang="en-US" sz="1750" dirty="0">
              <a:solidFill>
                <a:srgbClr val="2A2742"/>
              </a:solidFill>
              <a:latin typeface="Arimo" pitchFamily="34" charset="0"/>
              <a:ea typeface="Arimo" pitchFamily="34" charset="-122"/>
              <a:cs typeface="Arimo" pitchFamily="34" charset="-120"/>
            </a:endParaRPr>
          </a:p>
          <a:p>
            <a:pPr marL="0" indent="0">
              <a:lnSpc>
                <a:spcPts val="2850"/>
              </a:lnSpc>
              <a:buNone/>
            </a:pPr>
            <a:endParaRPr lang="en-US" sz="1750" dirty="0"/>
          </a:p>
        </p:txBody>
      </p:sp>
      <p:sp>
        <p:nvSpPr>
          <p:cNvPr id="5" name="Text 2"/>
          <p:cNvSpPr/>
          <p:nvPr/>
        </p:nvSpPr>
        <p:spPr>
          <a:xfrm>
            <a:off x="8101851" y="3636162"/>
            <a:ext cx="6010422" cy="725805"/>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Struktur file Migration: `up()` dan `down()` method. File Migration memiliki dua metode: `up()` untuk melakukan perubahan skema database, dan `down()` untuk mengembalikan perubahan tersebut.</a:t>
            </a:r>
            <a:endParaRPr lang="en-US" sz="1750" dirty="0"/>
          </a:p>
        </p:txBody>
      </p:sp>
      <p:pic>
        <p:nvPicPr>
          <p:cNvPr id="7" name="Picture 6">
            <a:extLst>
              <a:ext uri="{FF2B5EF4-FFF2-40B4-BE49-F238E27FC236}">
                <a16:creationId xmlns:a16="http://schemas.microsoft.com/office/drawing/2014/main" id="{9CB3B3AE-E416-EE7D-31DD-C7AE539B3099}"/>
              </a:ext>
            </a:extLst>
          </p:cNvPr>
          <p:cNvPicPr>
            <a:picLocks noChangeAspect="1"/>
          </p:cNvPicPr>
          <p:nvPr/>
        </p:nvPicPr>
        <p:blipFill rotWithShape="1">
          <a:blip r:embed="rId3"/>
          <a:srcRect r="30771"/>
          <a:stretch/>
        </p:blipFill>
        <p:spPr>
          <a:xfrm>
            <a:off x="8202704" y="1171077"/>
            <a:ext cx="5808716" cy="2019300"/>
          </a:xfrm>
          <a:prstGeom prst="rect">
            <a:avLst/>
          </a:prstGeom>
        </p:spPr>
      </p:pic>
      <p:sp>
        <p:nvSpPr>
          <p:cNvPr id="12" name="Text 2">
            <a:extLst>
              <a:ext uri="{FF2B5EF4-FFF2-40B4-BE49-F238E27FC236}">
                <a16:creationId xmlns:a16="http://schemas.microsoft.com/office/drawing/2014/main" id="{DA32763C-7829-4304-5EC7-1CDF06211B26}"/>
              </a:ext>
            </a:extLst>
          </p:cNvPr>
          <p:cNvSpPr/>
          <p:nvPr/>
        </p:nvSpPr>
        <p:spPr>
          <a:xfrm>
            <a:off x="518127" y="6785742"/>
            <a:ext cx="9401728" cy="725805"/>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1. </a:t>
            </a:r>
            <a:r>
              <a:rPr lang="en-US" sz="1750" dirty="0" err="1">
                <a:solidFill>
                  <a:srgbClr val="2A2742"/>
                </a:solidFill>
                <a:latin typeface="Arimo" pitchFamily="34" charset="0"/>
                <a:ea typeface="Arimo" pitchFamily="34" charset="-122"/>
                <a:cs typeface="Arimo" pitchFamily="34" charset="-120"/>
              </a:rPr>
              <a:t>Itu</a:t>
            </a:r>
            <a:r>
              <a:rPr lang="en-US" sz="1750" dirty="0">
                <a:solidFill>
                  <a:srgbClr val="2A2742"/>
                </a:solidFill>
                <a:latin typeface="Arimo" pitchFamily="34" charset="0"/>
                <a:ea typeface="Arimo" pitchFamily="34" charset="-122"/>
                <a:cs typeface="Arimo" pitchFamily="34" charset="-120"/>
              </a:rPr>
              <a:t> </a:t>
            </a:r>
            <a:r>
              <a:rPr lang="en-US" sz="1750" dirty="0" err="1">
                <a:solidFill>
                  <a:srgbClr val="2A2742"/>
                </a:solidFill>
                <a:latin typeface="Arimo" pitchFamily="34" charset="0"/>
                <a:ea typeface="Arimo" pitchFamily="34" charset="-122"/>
                <a:cs typeface="Arimo" pitchFamily="34" charset="-120"/>
              </a:rPr>
              <a:t>ada</a:t>
            </a:r>
            <a:r>
              <a:rPr lang="en-US" sz="1750" dirty="0">
                <a:solidFill>
                  <a:srgbClr val="2A2742"/>
                </a:solidFill>
                <a:latin typeface="Arimo" pitchFamily="34" charset="0"/>
                <a:ea typeface="Arimo" pitchFamily="34" charset="-122"/>
                <a:cs typeface="Arimo" pitchFamily="34" charset="-120"/>
              </a:rPr>
              <a:t> file yang </a:t>
            </a:r>
            <a:r>
              <a:rPr lang="en-US" sz="1750" dirty="0" err="1">
                <a:solidFill>
                  <a:srgbClr val="2A2742"/>
                </a:solidFill>
                <a:latin typeface="Arimo" pitchFamily="34" charset="0"/>
                <a:ea typeface="Arimo" pitchFamily="34" charset="-122"/>
                <a:cs typeface="Arimo" pitchFamily="34" charset="-120"/>
              </a:rPr>
              <a:t>telah</a:t>
            </a:r>
            <a:r>
              <a:rPr lang="en-US" sz="1750" dirty="0">
                <a:solidFill>
                  <a:srgbClr val="2A2742"/>
                </a:solidFill>
                <a:latin typeface="Arimo" pitchFamily="34" charset="0"/>
                <a:ea typeface="Arimo" pitchFamily="34" charset="-122"/>
                <a:cs typeface="Arimo" pitchFamily="34" charset="-120"/>
              </a:rPr>
              <a:t> </a:t>
            </a:r>
            <a:r>
              <a:rPr lang="en-US" sz="1750" dirty="0" err="1">
                <a:solidFill>
                  <a:srgbClr val="2A2742"/>
                </a:solidFill>
                <a:latin typeface="Arimo" pitchFamily="34" charset="0"/>
                <a:ea typeface="Arimo" pitchFamily="34" charset="-122"/>
                <a:cs typeface="Arimo" pitchFamily="34" charset="-120"/>
              </a:rPr>
              <a:t>kita</a:t>
            </a:r>
            <a:r>
              <a:rPr lang="en-US" sz="1750" dirty="0">
                <a:solidFill>
                  <a:srgbClr val="2A2742"/>
                </a:solidFill>
                <a:latin typeface="Arimo" pitchFamily="34" charset="0"/>
                <a:ea typeface="Arimo" pitchFamily="34" charset="-122"/>
                <a:cs typeface="Arimo" pitchFamily="34" charset="-120"/>
              </a:rPr>
              <a:t> </a:t>
            </a:r>
            <a:r>
              <a:rPr lang="en-US" sz="1750" dirty="0" err="1">
                <a:solidFill>
                  <a:srgbClr val="2A2742"/>
                </a:solidFill>
                <a:latin typeface="Arimo" pitchFamily="34" charset="0"/>
                <a:ea typeface="Arimo" pitchFamily="34" charset="-122"/>
                <a:cs typeface="Arimo" pitchFamily="34" charset="-120"/>
              </a:rPr>
              <a:t>buat</a:t>
            </a:r>
            <a:r>
              <a:rPr lang="en-US" sz="1750" dirty="0">
                <a:solidFill>
                  <a:srgbClr val="2A2742"/>
                </a:solidFill>
                <a:latin typeface="Arimo" pitchFamily="34" charset="0"/>
                <a:ea typeface="Arimo" pitchFamily="34" charset="-122"/>
                <a:cs typeface="Arimo" pitchFamily="34" charset="-120"/>
              </a:rPr>
              <a:t> </a:t>
            </a:r>
            <a:r>
              <a:rPr lang="en-US" sz="1750" dirty="0" err="1">
                <a:solidFill>
                  <a:srgbClr val="2A2742"/>
                </a:solidFill>
                <a:latin typeface="Arimo" pitchFamily="34" charset="0"/>
                <a:ea typeface="Arimo" pitchFamily="34" charset="-122"/>
                <a:cs typeface="Arimo" pitchFamily="34" charset="-120"/>
              </a:rPr>
              <a:t>menggunakan</a:t>
            </a:r>
            <a:r>
              <a:rPr lang="en-US" sz="1750" dirty="0">
                <a:solidFill>
                  <a:srgbClr val="2A2742"/>
                </a:solidFill>
                <a:latin typeface="Arimo" pitchFamily="34" charset="0"/>
                <a:ea typeface="Arimo" pitchFamily="34" charset="-122"/>
                <a:cs typeface="Arimo" pitchFamily="34" charset="-120"/>
              </a:rPr>
              <a:t> </a:t>
            </a:r>
            <a:r>
              <a:rPr lang="en-US" sz="1750" b="1" dirty="0" err="1">
                <a:solidFill>
                  <a:srgbClr val="2A2742"/>
                </a:solidFill>
                <a:highlight>
                  <a:srgbClr val="FFFF00"/>
                </a:highlight>
                <a:latin typeface="Arimo" pitchFamily="34" charset="0"/>
                <a:ea typeface="Arimo" pitchFamily="34" charset="-122"/>
                <a:cs typeface="Arimo" pitchFamily="34" charset="-120"/>
              </a:rPr>
              <a:t>php</a:t>
            </a:r>
            <a:r>
              <a:rPr lang="en-US" sz="1750" b="1" dirty="0">
                <a:solidFill>
                  <a:srgbClr val="2A2742"/>
                </a:solidFill>
                <a:highlight>
                  <a:srgbClr val="FFFF00"/>
                </a:highlight>
                <a:latin typeface="Arimo" pitchFamily="34" charset="0"/>
                <a:ea typeface="Arimo" pitchFamily="34" charset="-122"/>
                <a:cs typeface="Arimo" pitchFamily="34" charset="-120"/>
              </a:rPr>
              <a:t> artisan </a:t>
            </a:r>
            <a:r>
              <a:rPr lang="en-US" sz="1750" b="1" dirty="0" err="1">
                <a:solidFill>
                  <a:srgbClr val="2A2742"/>
                </a:solidFill>
                <a:highlight>
                  <a:srgbClr val="FFFF00"/>
                </a:highlight>
                <a:latin typeface="Arimo" pitchFamily="34" charset="0"/>
                <a:ea typeface="Arimo" pitchFamily="34" charset="-122"/>
                <a:cs typeface="Arimo" pitchFamily="34" charset="-120"/>
              </a:rPr>
              <a:t>make:migration</a:t>
            </a:r>
            <a:r>
              <a:rPr lang="en-US" sz="1750" b="1" dirty="0">
                <a:solidFill>
                  <a:srgbClr val="2A2742"/>
                </a:solidFill>
                <a:highlight>
                  <a:srgbClr val="FFFF00"/>
                </a:highlight>
                <a:latin typeface="Arimo" pitchFamily="34" charset="0"/>
                <a:ea typeface="Arimo" pitchFamily="34" charset="-122"/>
                <a:cs typeface="Arimo" pitchFamily="34" charset="-120"/>
              </a:rPr>
              <a:t> </a:t>
            </a:r>
            <a:r>
              <a:rPr lang="en-US" sz="1750" b="1" dirty="0" err="1">
                <a:solidFill>
                  <a:srgbClr val="2A2742"/>
                </a:solidFill>
                <a:highlight>
                  <a:srgbClr val="FFFF00"/>
                </a:highlight>
                <a:latin typeface="Arimo" pitchFamily="34" charset="0"/>
                <a:ea typeface="Arimo" pitchFamily="34" charset="-122"/>
                <a:cs typeface="Arimo" pitchFamily="34" charset="-120"/>
              </a:rPr>
              <a:t>create_users_table</a:t>
            </a:r>
            <a:r>
              <a:rPr lang="en-US" sz="1750" b="1" dirty="0">
                <a:solidFill>
                  <a:srgbClr val="2A2742"/>
                </a:solidFill>
                <a:highlight>
                  <a:srgbClr val="FFFF00"/>
                </a:highlight>
                <a:latin typeface="Arimo" pitchFamily="34" charset="0"/>
                <a:ea typeface="Arimo" pitchFamily="34" charset="-122"/>
                <a:cs typeface="Arimo" pitchFamily="34" charset="-120"/>
              </a:rPr>
              <a:t> </a:t>
            </a:r>
          </a:p>
          <a:p>
            <a:pPr marL="0" indent="0">
              <a:lnSpc>
                <a:spcPts val="2850"/>
              </a:lnSpc>
              <a:buNone/>
            </a:pPr>
            <a:r>
              <a:rPr lang="en-US" sz="1750" b="1" dirty="0">
                <a:solidFill>
                  <a:srgbClr val="2A2742"/>
                </a:solidFill>
                <a:latin typeface="Arimo" pitchFamily="34" charset="0"/>
                <a:ea typeface="Arimo" pitchFamily="34" charset="-122"/>
                <a:cs typeface="Arimo" pitchFamily="34" charset="-120"/>
              </a:rPr>
              <a:t>2.</a:t>
            </a:r>
            <a:r>
              <a:rPr lang="en-US" sz="1750" dirty="0">
                <a:solidFill>
                  <a:srgbClr val="2A2742"/>
                </a:solidFill>
                <a:latin typeface="Arimo" pitchFamily="34" charset="0"/>
                <a:ea typeface="Arimo" pitchFamily="34" charset="-122"/>
                <a:cs typeface="Arimo" pitchFamily="34" charset="-120"/>
              </a:rPr>
              <a:t> </a:t>
            </a:r>
            <a:r>
              <a:rPr lang="en-US" sz="1750" dirty="0" err="1">
                <a:solidFill>
                  <a:srgbClr val="2A2742"/>
                </a:solidFill>
                <a:latin typeface="Arimo" pitchFamily="34" charset="0"/>
                <a:ea typeface="Arimo" pitchFamily="34" charset="-122"/>
                <a:cs typeface="Arimo" pitchFamily="34" charset="-120"/>
              </a:rPr>
              <a:t>Sampingnya</a:t>
            </a:r>
            <a:r>
              <a:rPr lang="en-US" sz="1750" dirty="0">
                <a:solidFill>
                  <a:srgbClr val="2A2742"/>
                </a:solidFill>
                <a:latin typeface="Arimo" pitchFamily="34" charset="0"/>
                <a:ea typeface="Arimo" pitchFamily="34" charset="-122"/>
                <a:cs typeface="Arimo" pitchFamily="34" charset="-120"/>
              </a:rPr>
              <a:t> </a:t>
            </a:r>
            <a:r>
              <a:rPr lang="en-US" sz="1750" dirty="0" err="1">
                <a:solidFill>
                  <a:srgbClr val="2A2742"/>
                </a:solidFill>
                <a:latin typeface="Arimo" pitchFamily="34" charset="0"/>
                <a:ea typeface="Arimo" pitchFamily="34" charset="-122"/>
                <a:cs typeface="Arimo" pitchFamily="34" charset="-120"/>
              </a:rPr>
              <a:t>ada</a:t>
            </a:r>
            <a:r>
              <a:rPr lang="en-US" sz="1750" dirty="0">
                <a:solidFill>
                  <a:srgbClr val="2A2742"/>
                </a:solidFill>
                <a:latin typeface="Arimo" pitchFamily="34" charset="0"/>
                <a:ea typeface="Arimo" pitchFamily="34" charset="-122"/>
                <a:cs typeface="Arimo" pitchFamily="34" charset="-120"/>
              </a:rPr>
              <a:t> code </a:t>
            </a:r>
            <a:r>
              <a:rPr lang="en-US" sz="1750" dirty="0" err="1">
                <a:solidFill>
                  <a:srgbClr val="2A2742"/>
                </a:solidFill>
                <a:latin typeface="Arimo" pitchFamily="34" charset="0"/>
                <a:ea typeface="Arimo" pitchFamily="34" charset="-122"/>
                <a:cs typeface="Arimo" pitchFamily="34" charset="-120"/>
              </a:rPr>
              <a:t>untuk</a:t>
            </a:r>
            <a:r>
              <a:rPr lang="en-US" sz="1750" dirty="0">
                <a:solidFill>
                  <a:srgbClr val="2A2742"/>
                </a:solidFill>
                <a:latin typeface="Arimo" pitchFamily="34" charset="0"/>
                <a:ea typeface="Arimo" pitchFamily="34" charset="-122"/>
                <a:cs typeface="Arimo" pitchFamily="34" charset="-120"/>
              </a:rPr>
              <a:t> </a:t>
            </a:r>
            <a:r>
              <a:rPr lang="en-US" sz="1750" dirty="0" err="1">
                <a:solidFill>
                  <a:srgbClr val="2A2742"/>
                </a:solidFill>
                <a:latin typeface="Arimo" pitchFamily="34" charset="0"/>
                <a:ea typeface="Arimo" pitchFamily="34" charset="-122"/>
                <a:cs typeface="Arimo" pitchFamily="34" charset="-120"/>
              </a:rPr>
              <a:t>membuat</a:t>
            </a:r>
            <a:r>
              <a:rPr lang="en-US" sz="1750" dirty="0">
                <a:solidFill>
                  <a:srgbClr val="2A2742"/>
                </a:solidFill>
                <a:latin typeface="Arimo" pitchFamily="34" charset="0"/>
                <a:ea typeface="Arimo" pitchFamily="34" charset="-122"/>
                <a:cs typeface="Arimo" pitchFamily="34" charset="-120"/>
              </a:rPr>
              <a:t> table dan </a:t>
            </a:r>
            <a:r>
              <a:rPr lang="en-US" sz="1750" dirty="0" err="1">
                <a:solidFill>
                  <a:srgbClr val="2A2742"/>
                </a:solidFill>
                <a:latin typeface="Arimo" pitchFamily="34" charset="0"/>
                <a:ea typeface="Arimo" pitchFamily="34" charset="-122"/>
                <a:cs typeface="Arimo" pitchFamily="34" charset="-120"/>
              </a:rPr>
              <a:t>coloum</a:t>
            </a:r>
            <a:r>
              <a:rPr lang="en-US" sz="1750" dirty="0">
                <a:solidFill>
                  <a:srgbClr val="2A2742"/>
                </a:solidFill>
                <a:latin typeface="Arimo" pitchFamily="34" charset="0"/>
                <a:ea typeface="Arimo" pitchFamily="34" charset="-122"/>
                <a:cs typeface="Arimo" pitchFamily="34" charset="-120"/>
              </a:rPr>
              <a:t> </a:t>
            </a:r>
            <a:r>
              <a:rPr lang="en-US" sz="1750" dirty="0" err="1">
                <a:solidFill>
                  <a:srgbClr val="2A2742"/>
                </a:solidFill>
                <a:latin typeface="Arimo" pitchFamily="34" charset="0"/>
                <a:ea typeface="Arimo" pitchFamily="34" charset="-122"/>
                <a:cs typeface="Arimo" pitchFamily="34" charset="-120"/>
              </a:rPr>
              <a:t>didatabse</a:t>
            </a:r>
            <a:r>
              <a:rPr lang="en-US" sz="1750" dirty="0">
                <a:solidFill>
                  <a:srgbClr val="2A2742"/>
                </a:solidFill>
                <a:latin typeface="Arimo" pitchFamily="34" charset="0"/>
                <a:ea typeface="Arimo" pitchFamily="34" charset="-122"/>
                <a:cs typeface="Arimo" pitchFamily="34" charset="-120"/>
              </a:rPr>
              <a:t> </a:t>
            </a:r>
            <a:r>
              <a:rPr lang="en-US" sz="1750" dirty="0" err="1">
                <a:solidFill>
                  <a:srgbClr val="2A2742"/>
                </a:solidFill>
                <a:latin typeface="Arimo" pitchFamily="34" charset="0"/>
                <a:ea typeface="Arimo" pitchFamily="34" charset="-122"/>
                <a:cs typeface="Arimo" pitchFamily="34" charset="-120"/>
              </a:rPr>
              <a:t>secara</a:t>
            </a:r>
            <a:r>
              <a:rPr lang="en-US" sz="1750" dirty="0">
                <a:solidFill>
                  <a:srgbClr val="2A2742"/>
                </a:solidFill>
                <a:latin typeface="Arimo" pitchFamily="34" charset="0"/>
                <a:ea typeface="Arimo" pitchFamily="34" charset="-122"/>
                <a:cs typeface="Arimo" pitchFamily="34" charset="-120"/>
              </a:rPr>
              <a:t> </a:t>
            </a:r>
            <a:r>
              <a:rPr lang="en-US" sz="1750" dirty="0" err="1">
                <a:solidFill>
                  <a:srgbClr val="2A2742"/>
                </a:solidFill>
                <a:latin typeface="Arimo" pitchFamily="34" charset="0"/>
                <a:ea typeface="Arimo" pitchFamily="34" charset="-122"/>
                <a:cs typeface="Arimo" pitchFamily="34" charset="-120"/>
              </a:rPr>
              <a:t>otomatis</a:t>
            </a:r>
            <a:r>
              <a:rPr lang="en-US" sz="1750" dirty="0">
                <a:solidFill>
                  <a:srgbClr val="2A2742"/>
                </a:solidFill>
                <a:latin typeface="Arimo" pitchFamily="34" charset="0"/>
                <a:ea typeface="Arimo" pitchFamily="34" charset="-122"/>
                <a:cs typeface="Arimo" pitchFamily="34" charset="-120"/>
              </a:rPr>
              <a:t> </a:t>
            </a:r>
            <a:br>
              <a:rPr lang="en-US" sz="1750" dirty="0">
                <a:solidFill>
                  <a:srgbClr val="2A2742"/>
                </a:solidFill>
                <a:latin typeface="Arimo" pitchFamily="34" charset="0"/>
                <a:ea typeface="Arimo" pitchFamily="34" charset="-122"/>
                <a:cs typeface="Arimo" pitchFamily="34" charset="-120"/>
              </a:rPr>
            </a:br>
            <a:r>
              <a:rPr lang="en-US" sz="1750" dirty="0">
                <a:solidFill>
                  <a:srgbClr val="2A2742"/>
                </a:solidFill>
                <a:latin typeface="Arimo" pitchFamily="34" charset="0"/>
                <a:ea typeface="Arimo" pitchFamily="34" charset="-122"/>
                <a:cs typeface="Arimo" pitchFamily="34" charset="-120"/>
              </a:rPr>
              <a:t>3.setelah </a:t>
            </a:r>
            <a:r>
              <a:rPr lang="en-US" sz="1750" dirty="0" err="1">
                <a:solidFill>
                  <a:srgbClr val="2A2742"/>
                </a:solidFill>
                <a:latin typeface="Arimo" pitchFamily="34" charset="0"/>
                <a:ea typeface="Arimo" pitchFamily="34" charset="-122"/>
                <a:cs typeface="Arimo" pitchFamily="34" charset="-120"/>
              </a:rPr>
              <a:t>semuanya</a:t>
            </a:r>
            <a:r>
              <a:rPr lang="en-US" sz="1750" dirty="0">
                <a:solidFill>
                  <a:srgbClr val="2A2742"/>
                </a:solidFill>
                <a:latin typeface="Arimo" pitchFamily="34" charset="0"/>
                <a:ea typeface="Arimo" pitchFamily="34" charset="-122"/>
                <a:cs typeface="Arimo" pitchFamily="34" charset="-120"/>
              </a:rPr>
              <a:t> </a:t>
            </a:r>
            <a:r>
              <a:rPr lang="en-US" sz="1750" dirty="0" err="1">
                <a:solidFill>
                  <a:srgbClr val="2A2742"/>
                </a:solidFill>
                <a:latin typeface="Arimo" pitchFamily="34" charset="0"/>
                <a:ea typeface="Arimo" pitchFamily="34" charset="-122"/>
                <a:cs typeface="Arimo" pitchFamily="34" charset="-120"/>
              </a:rPr>
              <a:t>siap</a:t>
            </a:r>
            <a:r>
              <a:rPr lang="en-US" sz="1750" dirty="0">
                <a:solidFill>
                  <a:srgbClr val="2A2742"/>
                </a:solidFill>
                <a:latin typeface="Arimo" pitchFamily="34" charset="0"/>
                <a:ea typeface="Arimo" pitchFamily="34" charset="-122"/>
                <a:cs typeface="Arimo" pitchFamily="34" charset="-120"/>
              </a:rPr>
              <a:t> </a:t>
            </a:r>
            <a:r>
              <a:rPr lang="en-US" sz="1750" dirty="0" err="1">
                <a:solidFill>
                  <a:srgbClr val="2A2742"/>
                </a:solidFill>
                <a:latin typeface="Arimo" pitchFamily="34" charset="0"/>
                <a:ea typeface="Arimo" pitchFamily="34" charset="-122"/>
                <a:cs typeface="Arimo" pitchFamily="34" charset="-120"/>
              </a:rPr>
              <a:t>tinggal</a:t>
            </a:r>
            <a:r>
              <a:rPr lang="en-US" sz="1750" dirty="0">
                <a:solidFill>
                  <a:srgbClr val="2A2742"/>
                </a:solidFill>
                <a:latin typeface="Arimo" pitchFamily="34" charset="0"/>
                <a:ea typeface="Arimo" pitchFamily="34" charset="-122"/>
                <a:cs typeface="Arimo" pitchFamily="34" charset="-120"/>
              </a:rPr>
              <a:t> </a:t>
            </a:r>
            <a:r>
              <a:rPr lang="en-US" sz="1750" dirty="0" err="1">
                <a:solidFill>
                  <a:srgbClr val="2A2742"/>
                </a:solidFill>
                <a:highlight>
                  <a:srgbClr val="FFFF00"/>
                </a:highlight>
                <a:latin typeface="Arimo" pitchFamily="34" charset="0"/>
                <a:ea typeface="Arimo" pitchFamily="34" charset="-122"/>
                <a:cs typeface="Arimo" pitchFamily="34" charset="-120"/>
              </a:rPr>
              <a:t>php</a:t>
            </a:r>
            <a:r>
              <a:rPr lang="en-US" sz="1750" dirty="0">
                <a:solidFill>
                  <a:srgbClr val="2A2742"/>
                </a:solidFill>
                <a:highlight>
                  <a:srgbClr val="FFFF00"/>
                </a:highlight>
                <a:latin typeface="Arimo" pitchFamily="34" charset="0"/>
                <a:ea typeface="Arimo" pitchFamily="34" charset="-122"/>
                <a:cs typeface="Arimo" pitchFamily="34" charset="-120"/>
              </a:rPr>
              <a:t> artisan migration`</a:t>
            </a:r>
            <a:r>
              <a:rPr lang="en-US" sz="1750" dirty="0">
                <a:solidFill>
                  <a:srgbClr val="2A2742"/>
                </a:solidFill>
                <a:latin typeface="Arimo" pitchFamily="34" charset="0"/>
                <a:ea typeface="Arimo" pitchFamily="34" charset="-122"/>
                <a:cs typeface="Arimo" pitchFamily="34" charset="-120"/>
              </a:rPr>
              <a:t> </a:t>
            </a:r>
            <a:endParaRPr lang="en-US" sz="1750" dirty="0"/>
          </a:p>
        </p:txBody>
      </p:sp>
      <p:pic>
        <p:nvPicPr>
          <p:cNvPr id="14" name="Picture 13">
            <a:extLst>
              <a:ext uri="{FF2B5EF4-FFF2-40B4-BE49-F238E27FC236}">
                <a16:creationId xmlns:a16="http://schemas.microsoft.com/office/drawing/2014/main" id="{46E62EF2-4B8D-43C9-6099-1A7843058B9D}"/>
              </a:ext>
            </a:extLst>
          </p:cNvPr>
          <p:cNvPicPr>
            <a:picLocks noChangeAspect="1"/>
          </p:cNvPicPr>
          <p:nvPr/>
        </p:nvPicPr>
        <p:blipFill>
          <a:blip r:embed="rId4"/>
          <a:stretch>
            <a:fillRect/>
          </a:stretch>
        </p:blipFill>
        <p:spPr>
          <a:xfrm>
            <a:off x="518127" y="3047857"/>
            <a:ext cx="7247781" cy="1630408"/>
          </a:xfrm>
          <a:prstGeom prst="rect">
            <a:avLst/>
          </a:prstGeom>
        </p:spPr>
      </p:pic>
      <p:pic>
        <p:nvPicPr>
          <p:cNvPr id="16" name="Picture 15">
            <a:extLst>
              <a:ext uri="{FF2B5EF4-FFF2-40B4-BE49-F238E27FC236}">
                <a16:creationId xmlns:a16="http://schemas.microsoft.com/office/drawing/2014/main" id="{33CEB3E9-5CCF-441D-76F5-1E1A9C11A751}"/>
              </a:ext>
            </a:extLst>
          </p:cNvPr>
          <p:cNvPicPr>
            <a:picLocks noChangeAspect="1"/>
          </p:cNvPicPr>
          <p:nvPr/>
        </p:nvPicPr>
        <p:blipFill>
          <a:blip r:embed="rId5"/>
          <a:stretch>
            <a:fillRect/>
          </a:stretch>
        </p:blipFill>
        <p:spPr>
          <a:xfrm>
            <a:off x="518127" y="4814118"/>
            <a:ext cx="6010423" cy="1834761"/>
          </a:xfrm>
          <a:prstGeom prst="rect">
            <a:avLst/>
          </a:prstGeom>
        </p:spPr>
      </p:pic>
      <p:pic>
        <p:nvPicPr>
          <p:cNvPr id="18" name="Picture 17">
            <a:extLst>
              <a:ext uri="{FF2B5EF4-FFF2-40B4-BE49-F238E27FC236}">
                <a16:creationId xmlns:a16="http://schemas.microsoft.com/office/drawing/2014/main" id="{32E0B0D8-B97B-60F5-36DD-0BA8F4DCF4BD}"/>
              </a:ext>
            </a:extLst>
          </p:cNvPr>
          <p:cNvPicPr>
            <a:picLocks noChangeAspect="1"/>
          </p:cNvPicPr>
          <p:nvPr/>
        </p:nvPicPr>
        <p:blipFill>
          <a:blip r:embed="rId6"/>
          <a:stretch>
            <a:fillRect/>
          </a:stretch>
        </p:blipFill>
        <p:spPr>
          <a:xfrm>
            <a:off x="9054424" y="5216022"/>
            <a:ext cx="4105275" cy="2295525"/>
          </a:xfrm>
          <a:prstGeom prst="rect">
            <a:avLst/>
          </a:prstGeom>
        </p:spPr>
      </p:pic>
      <p:sp>
        <p:nvSpPr>
          <p:cNvPr id="19" name="Rectangle 18">
            <a:extLst>
              <a:ext uri="{FF2B5EF4-FFF2-40B4-BE49-F238E27FC236}">
                <a16:creationId xmlns:a16="http://schemas.microsoft.com/office/drawing/2014/main" id="{A69D5478-87CA-CF10-F8C1-88B8738117CC}"/>
              </a:ext>
            </a:extLst>
          </p:cNvPr>
          <p:cNvSpPr/>
          <p:nvPr/>
        </p:nvSpPr>
        <p:spPr>
          <a:xfrm>
            <a:off x="12475029" y="7576457"/>
            <a:ext cx="2155371" cy="653143"/>
          </a:xfrm>
          <a:prstGeom prst="rect">
            <a:avLst/>
          </a:prstGeom>
          <a:solidFill>
            <a:srgbClr val="F1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24849" y="140705"/>
            <a:ext cx="12154852"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Praktik: </a:t>
            </a:r>
            <a:r>
              <a:rPr lang="en-US" sz="4450" b="1" dirty="0" err="1">
                <a:solidFill>
                  <a:srgbClr val="231971"/>
                </a:solidFill>
                <a:latin typeface="Outfit Extra Bold" pitchFamily="34" charset="0"/>
                <a:ea typeface="Outfit Extra Bold" pitchFamily="34" charset="-122"/>
                <a:cs typeface="Outfit Extra Bold" pitchFamily="34" charset="-120"/>
              </a:rPr>
              <a:t>Menambahkan</a:t>
            </a:r>
            <a:r>
              <a:rPr lang="en-US" sz="4450" b="1" dirty="0">
                <a:solidFill>
                  <a:srgbClr val="231971"/>
                </a:solidFill>
                <a:latin typeface="Outfit Extra Bold" pitchFamily="34" charset="0"/>
                <a:ea typeface="Outfit Extra Bold" pitchFamily="34" charset="-122"/>
                <a:cs typeface="Outfit Extra Bold" pitchFamily="34" charset="-120"/>
              </a:rPr>
              <a:t> </a:t>
            </a:r>
            <a:r>
              <a:rPr lang="en-US" sz="4450" b="1" dirty="0" err="1">
                <a:solidFill>
                  <a:srgbClr val="231971"/>
                </a:solidFill>
                <a:latin typeface="Outfit Extra Bold" pitchFamily="34" charset="0"/>
                <a:ea typeface="Outfit Extra Bold" pitchFamily="34" charset="-122"/>
                <a:cs typeface="Outfit Extra Bold" pitchFamily="34" charset="-120"/>
              </a:rPr>
              <a:t>kolom</a:t>
            </a:r>
            <a:r>
              <a:rPr lang="en-US" sz="4450" b="1" dirty="0">
                <a:solidFill>
                  <a:srgbClr val="231971"/>
                </a:solidFill>
                <a:latin typeface="Outfit Extra Bold" pitchFamily="34" charset="0"/>
                <a:ea typeface="Outfit Extra Bold" pitchFamily="34" charset="-122"/>
                <a:cs typeface="Outfit Extra Bold" pitchFamily="34" charset="-120"/>
              </a:rPr>
              <a:t> </a:t>
            </a:r>
            <a:r>
              <a:rPr lang="en-US" sz="4450" b="1" dirty="0" err="1">
                <a:solidFill>
                  <a:srgbClr val="231971"/>
                </a:solidFill>
                <a:latin typeface="Outfit Extra Bold" pitchFamily="34" charset="0"/>
                <a:ea typeface="Outfit Extra Bold" pitchFamily="34" charset="-122"/>
                <a:cs typeface="Outfit Extra Bold" pitchFamily="34" charset="-120"/>
              </a:rPr>
              <a:t>baru</a:t>
            </a:r>
            <a:endParaRPr lang="en-US" sz="4450" dirty="0"/>
          </a:p>
        </p:txBody>
      </p:sp>
      <p:sp>
        <p:nvSpPr>
          <p:cNvPr id="4" name="Text 1"/>
          <p:cNvSpPr/>
          <p:nvPr/>
        </p:nvSpPr>
        <p:spPr>
          <a:xfrm>
            <a:off x="618980" y="1171077"/>
            <a:ext cx="7166868" cy="1088708"/>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Perintah Artisan: </a:t>
            </a:r>
            <a:r>
              <a:rPr lang="en-US" sz="1750" b="1" dirty="0">
                <a:solidFill>
                  <a:srgbClr val="2A2742"/>
                </a:solidFill>
                <a:highlight>
                  <a:srgbClr val="FFFF00"/>
                </a:highlight>
                <a:latin typeface="Arimo" pitchFamily="34" charset="0"/>
                <a:ea typeface="Arimo" pitchFamily="34" charset="-122"/>
                <a:cs typeface="Arimo" pitchFamily="34" charset="-120"/>
              </a:rPr>
              <a:t>`</a:t>
            </a:r>
            <a:r>
              <a:rPr lang="en-US" sz="1750" b="1" dirty="0" err="1">
                <a:solidFill>
                  <a:srgbClr val="2A2742"/>
                </a:solidFill>
                <a:highlight>
                  <a:srgbClr val="FFFF00"/>
                </a:highlight>
                <a:latin typeface="Arimo" pitchFamily="34" charset="0"/>
                <a:ea typeface="Arimo" pitchFamily="34" charset="-122"/>
                <a:cs typeface="Arimo" pitchFamily="34" charset="-120"/>
              </a:rPr>
              <a:t>php</a:t>
            </a:r>
            <a:r>
              <a:rPr lang="en-US" sz="1750" b="1" dirty="0">
                <a:solidFill>
                  <a:srgbClr val="2A2742"/>
                </a:solidFill>
                <a:highlight>
                  <a:srgbClr val="FFFF00"/>
                </a:highlight>
                <a:latin typeface="Arimo" pitchFamily="34" charset="0"/>
                <a:ea typeface="Arimo" pitchFamily="34" charset="-122"/>
                <a:cs typeface="Arimo" pitchFamily="34" charset="-120"/>
              </a:rPr>
              <a:t> artisan </a:t>
            </a:r>
            <a:r>
              <a:rPr lang="en-US" sz="1750" b="1" dirty="0" err="1">
                <a:solidFill>
                  <a:srgbClr val="2A2742"/>
                </a:solidFill>
                <a:highlight>
                  <a:srgbClr val="FFFF00"/>
                </a:highlight>
                <a:latin typeface="Arimo" pitchFamily="34" charset="0"/>
                <a:ea typeface="Arimo" pitchFamily="34" charset="-122"/>
                <a:cs typeface="Arimo" pitchFamily="34" charset="-120"/>
              </a:rPr>
              <a:t>make:migration</a:t>
            </a:r>
            <a:r>
              <a:rPr lang="en-US" sz="1750" b="1" dirty="0">
                <a:solidFill>
                  <a:srgbClr val="2A2742"/>
                </a:solidFill>
                <a:highlight>
                  <a:srgbClr val="FFFF00"/>
                </a:highlight>
                <a:latin typeface="Arimo" pitchFamily="34" charset="0"/>
                <a:ea typeface="Arimo" pitchFamily="34" charset="-122"/>
                <a:cs typeface="Arimo" pitchFamily="34" charset="-120"/>
              </a:rPr>
              <a:t> </a:t>
            </a:r>
            <a:r>
              <a:rPr lang="en-US" sz="1750" b="1" dirty="0" err="1">
                <a:solidFill>
                  <a:srgbClr val="2A2742"/>
                </a:solidFill>
                <a:highlight>
                  <a:srgbClr val="FFFF00"/>
                </a:highlight>
                <a:latin typeface="Arimo" pitchFamily="34" charset="0"/>
                <a:ea typeface="Arimo" pitchFamily="34" charset="-122"/>
                <a:cs typeface="Arimo" pitchFamily="34" charset="-120"/>
              </a:rPr>
              <a:t>add_age_to_users_table</a:t>
            </a:r>
            <a:r>
              <a:rPr lang="en-US" sz="1750" b="1" dirty="0">
                <a:solidFill>
                  <a:srgbClr val="2A2742"/>
                </a:solidFill>
                <a:highlight>
                  <a:srgbClr val="FFFF00"/>
                </a:highlight>
                <a:latin typeface="Arimo" pitchFamily="34" charset="0"/>
                <a:ea typeface="Arimo" pitchFamily="34" charset="-122"/>
                <a:cs typeface="Arimo" pitchFamily="34" charset="-120"/>
              </a:rPr>
              <a:t>`. </a:t>
            </a:r>
            <a:r>
              <a:rPr lang="en-US" sz="1750" dirty="0">
                <a:solidFill>
                  <a:srgbClr val="2A2742"/>
                </a:solidFill>
                <a:latin typeface="Arimo" pitchFamily="34" charset="0"/>
                <a:ea typeface="Arimo" pitchFamily="34" charset="-122"/>
                <a:cs typeface="Arimo" pitchFamily="34" charset="-120"/>
              </a:rPr>
              <a:t>Laravel Migration dijalankan melalui perintah Artisan. </a:t>
            </a:r>
            <a:r>
              <a:rPr lang="en-US" sz="1750" dirty="0" err="1">
                <a:solidFill>
                  <a:srgbClr val="2A2742"/>
                </a:solidFill>
                <a:latin typeface="Arimo" pitchFamily="34" charset="0"/>
                <a:ea typeface="Arimo" pitchFamily="34" charset="-122"/>
                <a:cs typeface="Arimo" pitchFamily="34" charset="-120"/>
              </a:rPr>
              <a:t>Perintah</a:t>
            </a:r>
            <a:r>
              <a:rPr lang="en-US" sz="1750" dirty="0">
                <a:solidFill>
                  <a:srgbClr val="2A2742"/>
                </a:solidFill>
                <a:latin typeface="Arimo" pitchFamily="34" charset="0"/>
                <a:ea typeface="Arimo" pitchFamily="34" charset="-122"/>
                <a:cs typeface="Arimo" pitchFamily="34" charset="-120"/>
              </a:rPr>
              <a:t> `</a:t>
            </a:r>
            <a:r>
              <a:rPr lang="en-US" sz="1750" dirty="0" err="1">
                <a:solidFill>
                  <a:srgbClr val="2A2742"/>
                </a:solidFill>
                <a:highlight>
                  <a:srgbClr val="FFFF00"/>
                </a:highlight>
                <a:latin typeface="Arimo" pitchFamily="34" charset="0"/>
                <a:ea typeface="Arimo" pitchFamily="34" charset="-122"/>
                <a:cs typeface="Arimo" pitchFamily="34" charset="-120"/>
              </a:rPr>
              <a:t>php</a:t>
            </a:r>
            <a:r>
              <a:rPr lang="en-US" sz="1750" dirty="0">
                <a:solidFill>
                  <a:srgbClr val="2A2742"/>
                </a:solidFill>
                <a:highlight>
                  <a:srgbClr val="FFFF00"/>
                </a:highlight>
                <a:latin typeface="Arimo" pitchFamily="34" charset="0"/>
                <a:ea typeface="Arimo" pitchFamily="34" charset="-122"/>
                <a:cs typeface="Arimo" pitchFamily="34" charset="-120"/>
              </a:rPr>
              <a:t> artisan migrate</a:t>
            </a:r>
          </a:p>
          <a:p>
            <a:pPr marL="0" indent="0">
              <a:lnSpc>
                <a:spcPts val="2850"/>
              </a:lnSpc>
              <a:buNone/>
            </a:pPr>
            <a:r>
              <a:rPr lang="en-US" sz="1750" dirty="0">
                <a:solidFill>
                  <a:srgbClr val="2A2742"/>
                </a:solidFill>
                <a:highlight>
                  <a:srgbClr val="FFFF00"/>
                </a:highlight>
                <a:latin typeface="Arimo" pitchFamily="34" charset="0"/>
                <a:ea typeface="Arimo" pitchFamily="34" charset="-122"/>
                <a:cs typeface="Arimo" pitchFamily="34" charset="-120"/>
              </a:rPr>
              <a:t>`</a:t>
            </a:r>
            <a:r>
              <a:rPr lang="en-US" sz="1750" dirty="0">
                <a:solidFill>
                  <a:srgbClr val="2A2742"/>
                </a:solidFill>
                <a:latin typeface="Arimo" pitchFamily="34" charset="0"/>
                <a:ea typeface="Arimo" pitchFamily="34" charset="-122"/>
                <a:cs typeface="Arimo" pitchFamily="34" charset="-120"/>
              </a:rPr>
              <a:t> akan membuat file Migration baru untuk mendefinisikan perubahan skema database. Kita akan lihat </a:t>
            </a:r>
            <a:r>
              <a:rPr lang="en-US" sz="1750" dirty="0" err="1">
                <a:solidFill>
                  <a:srgbClr val="2A2742"/>
                </a:solidFill>
                <a:latin typeface="Arimo" pitchFamily="34" charset="0"/>
                <a:ea typeface="Arimo" pitchFamily="34" charset="-122"/>
                <a:cs typeface="Arimo" pitchFamily="34" charset="-120"/>
              </a:rPr>
              <a:t>contohnya</a:t>
            </a:r>
            <a:r>
              <a:rPr lang="en-US" sz="1750" dirty="0">
                <a:solidFill>
                  <a:srgbClr val="2A2742"/>
                </a:solidFill>
                <a:latin typeface="Arimo" pitchFamily="34" charset="0"/>
                <a:ea typeface="Arimo" pitchFamily="34" charset="-122"/>
                <a:cs typeface="Arimo" pitchFamily="34" charset="-120"/>
              </a:rPr>
              <a:t>.</a:t>
            </a:r>
          </a:p>
          <a:p>
            <a:pPr marL="0" indent="0">
              <a:lnSpc>
                <a:spcPts val="2850"/>
              </a:lnSpc>
              <a:buNone/>
            </a:pPr>
            <a:endParaRPr lang="en-US" sz="1750" dirty="0">
              <a:solidFill>
                <a:srgbClr val="2A2742"/>
              </a:solidFill>
              <a:latin typeface="Arimo" pitchFamily="34" charset="0"/>
              <a:ea typeface="Arimo" pitchFamily="34" charset="-122"/>
              <a:cs typeface="Arimo" pitchFamily="34" charset="-120"/>
            </a:endParaRPr>
          </a:p>
          <a:p>
            <a:pPr marL="0" indent="0">
              <a:lnSpc>
                <a:spcPts val="2850"/>
              </a:lnSpc>
              <a:buNone/>
            </a:pPr>
            <a:endParaRPr lang="en-US" sz="1750" dirty="0"/>
          </a:p>
        </p:txBody>
      </p:sp>
      <p:sp>
        <p:nvSpPr>
          <p:cNvPr id="5" name="Text 2"/>
          <p:cNvSpPr/>
          <p:nvPr/>
        </p:nvSpPr>
        <p:spPr>
          <a:xfrm>
            <a:off x="8424581" y="3163933"/>
            <a:ext cx="6010422" cy="725805"/>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Struktur file Migration: `up()` dan `down()` method. File Migration memiliki dua metode: `up()` untuk melakukan perubahan skema database, dan `down()` untuk mengembalikan perubahan tersebut.</a:t>
            </a:r>
            <a:endParaRPr lang="en-US" sz="1750" dirty="0"/>
          </a:p>
        </p:txBody>
      </p:sp>
      <p:sp>
        <p:nvSpPr>
          <p:cNvPr id="12" name="Text 2">
            <a:extLst>
              <a:ext uri="{FF2B5EF4-FFF2-40B4-BE49-F238E27FC236}">
                <a16:creationId xmlns:a16="http://schemas.microsoft.com/office/drawing/2014/main" id="{DA32763C-7829-4304-5EC7-1CDF06211B26}"/>
              </a:ext>
            </a:extLst>
          </p:cNvPr>
          <p:cNvSpPr/>
          <p:nvPr/>
        </p:nvSpPr>
        <p:spPr>
          <a:xfrm>
            <a:off x="518127" y="6785742"/>
            <a:ext cx="9401728" cy="725805"/>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1. </a:t>
            </a:r>
            <a:r>
              <a:rPr lang="en-US" sz="1750" dirty="0" err="1">
                <a:solidFill>
                  <a:srgbClr val="2A2742"/>
                </a:solidFill>
                <a:latin typeface="Arimo" pitchFamily="34" charset="0"/>
                <a:ea typeface="Arimo" pitchFamily="34" charset="-122"/>
                <a:cs typeface="Arimo" pitchFamily="34" charset="-120"/>
              </a:rPr>
              <a:t>Itu</a:t>
            </a:r>
            <a:r>
              <a:rPr lang="en-US" sz="1750" dirty="0">
                <a:solidFill>
                  <a:srgbClr val="2A2742"/>
                </a:solidFill>
                <a:latin typeface="Arimo" pitchFamily="34" charset="0"/>
                <a:ea typeface="Arimo" pitchFamily="34" charset="-122"/>
                <a:cs typeface="Arimo" pitchFamily="34" charset="-120"/>
              </a:rPr>
              <a:t> </a:t>
            </a:r>
            <a:r>
              <a:rPr lang="en-US" sz="1750" dirty="0" err="1">
                <a:solidFill>
                  <a:srgbClr val="2A2742"/>
                </a:solidFill>
                <a:latin typeface="Arimo" pitchFamily="34" charset="0"/>
                <a:ea typeface="Arimo" pitchFamily="34" charset="-122"/>
                <a:cs typeface="Arimo" pitchFamily="34" charset="-120"/>
              </a:rPr>
              <a:t>ada</a:t>
            </a:r>
            <a:r>
              <a:rPr lang="en-US" sz="1750" dirty="0">
                <a:solidFill>
                  <a:srgbClr val="2A2742"/>
                </a:solidFill>
                <a:latin typeface="Arimo" pitchFamily="34" charset="0"/>
                <a:ea typeface="Arimo" pitchFamily="34" charset="-122"/>
                <a:cs typeface="Arimo" pitchFamily="34" charset="-120"/>
              </a:rPr>
              <a:t> file yang </a:t>
            </a:r>
            <a:r>
              <a:rPr lang="en-US" sz="1750" dirty="0" err="1">
                <a:solidFill>
                  <a:srgbClr val="2A2742"/>
                </a:solidFill>
                <a:latin typeface="Arimo" pitchFamily="34" charset="0"/>
                <a:ea typeface="Arimo" pitchFamily="34" charset="-122"/>
                <a:cs typeface="Arimo" pitchFamily="34" charset="-120"/>
              </a:rPr>
              <a:t>telah</a:t>
            </a:r>
            <a:r>
              <a:rPr lang="en-US" sz="1750" dirty="0">
                <a:solidFill>
                  <a:srgbClr val="2A2742"/>
                </a:solidFill>
                <a:latin typeface="Arimo" pitchFamily="34" charset="0"/>
                <a:ea typeface="Arimo" pitchFamily="34" charset="-122"/>
                <a:cs typeface="Arimo" pitchFamily="34" charset="-120"/>
              </a:rPr>
              <a:t> </a:t>
            </a:r>
            <a:r>
              <a:rPr lang="en-US" sz="1750" dirty="0" err="1">
                <a:solidFill>
                  <a:srgbClr val="2A2742"/>
                </a:solidFill>
                <a:latin typeface="Arimo" pitchFamily="34" charset="0"/>
                <a:ea typeface="Arimo" pitchFamily="34" charset="-122"/>
                <a:cs typeface="Arimo" pitchFamily="34" charset="-120"/>
              </a:rPr>
              <a:t>kita</a:t>
            </a:r>
            <a:r>
              <a:rPr lang="en-US" sz="1750" dirty="0">
                <a:solidFill>
                  <a:srgbClr val="2A2742"/>
                </a:solidFill>
                <a:latin typeface="Arimo" pitchFamily="34" charset="0"/>
                <a:ea typeface="Arimo" pitchFamily="34" charset="-122"/>
                <a:cs typeface="Arimo" pitchFamily="34" charset="-120"/>
              </a:rPr>
              <a:t> </a:t>
            </a:r>
            <a:r>
              <a:rPr lang="en-US" sz="1750" dirty="0" err="1">
                <a:solidFill>
                  <a:srgbClr val="2A2742"/>
                </a:solidFill>
                <a:latin typeface="Arimo" pitchFamily="34" charset="0"/>
                <a:ea typeface="Arimo" pitchFamily="34" charset="-122"/>
                <a:cs typeface="Arimo" pitchFamily="34" charset="-120"/>
              </a:rPr>
              <a:t>buat</a:t>
            </a:r>
            <a:r>
              <a:rPr lang="en-US" sz="1750" dirty="0">
                <a:solidFill>
                  <a:srgbClr val="2A2742"/>
                </a:solidFill>
                <a:latin typeface="Arimo" pitchFamily="34" charset="0"/>
                <a:ea typeface="Arimo" pitchFamily="34" charset="-122"/>
                <a:cs typeface="Arimo" pitchFamily="34" charset="-120"/>
              </a:rPr>
              <a:t> </a:t>
            </a:r>
            <a:r>
              <a:rPr lang="en-US" sz="1750" dirty="0" err="1">
                <a:solidFill>
                  <a:srgbClr val="2A2742"/>
                </a:solidFill>
                <a:latin typeface="Arimo" pitchFamily="34" charset="0"/>
                <a:ea typeface="Arimo" pitchFamily="34" charset="-122"/>
                <a:cs typeface="Arimo" pitchFamily="34" charset="-120"/>
              </a:rPr>
              <a:t>menggunakan</a:t>
            </a:r>
            <a:r>
              <a:rPr lang="en-US" sz="1750" dirty="0">
                <a:solidFill>
                  <a:srgbClr val="2A2742"/>
                </a:solidFill>
                <a:latin typeface="Arimo" pitchFamily="34" charset="0"/>
                <a:ea typeface="Arimo" pitchFamily="34" charset="-122"/>
                <a:cs typeface="Arimo" pitchFamily="34" charset="-120"/>
              </a:rPr>
              <a:t> </a:t>
            </a:r>
            <a:r>
              <a:rPr lang="en-US" sz="1750" b="1" dirty="0" err="1">
                <a:solidFill>
                  <a:srgbClr val="2A2742"/>
                </a:solidFill>
                <a:highlight>
                  <a:srgbClr val="FFFF00"/>
                </a:highlight>
                <a:latin typeface="Arimo" pitchFamily="34" charset="0"/>
                <a:ea typeface="Arimo" pitchFamily="34" charset="-122"/>
                <a:cs typeface="Arimo" pitchFamily="34" charset="-120"/>
              </a:rPr>
              <a:t>php</a:t>
            </a:r>
            <a:r>
              <a:rPr lang="en-US" sz="1750" b="1" dirty="0">
                <a:solidFill>
                  <a:srgbClr val="2A2742"/>
                </a:solidFill>
                <a:highlight>
                  <a:srgbClr val="FFFF00"/>
                </a:highlight>
                <a:latin typeface="Arimo" pitchFamily="34" charset="0"/>
                <a:ea typeface="Arimo" pitchFamily="34" charset="-122"/>
                <a:cs typeface="Arimo" pitchFamily="34" charset="-120"/>
              </a:rPr>
              <a:t> artisan </a:t>
            </a:r>
            <a:r>
              <a:rPr lang="en-US" sz="1750" b="1" dirty="0" err="1">
                <a:solidFill>
                  <a:srgbClr val="2A2742"/>
                </a:solidFill>
                <a:highlight>
                  <a:srgbClr val="FFFF00"/>
                </a:highlight>
                <a:latin typeface="Arimo" pitchFamily="34" charset="0"/>
                <a:ea typeface="Arimo" pitchFamily="34" charset="-122"/>
                <a:cs typeface="Arimo" pitchFamily="34" charset="-120"/>
              </a:rPr>
              <a:t>make:migration</a:t>
            </a:r>
            <a:r>
              <a:rPr lang="en-US" sz="1750" b="1" dirty="0">
                <a:solidFill>
                  <a:srgbClr val="2A2742"/>
                </a:solidFill>
                <a:highlight>
                  <a:srgbClr val="FFFF00"/>
                </a:highlight>
                <a:latin typeface="Arimo" pitchFamily="34" charset="0"/>
                <a:ea typeface="Arimo" pitchFamily="34" charset="-122"/>
                <a:cs typeface="Arimo" pitchFamily="34" charset="-120"/>
              </a:rPr>
              <a:t> </a:t>
            </a:r>
            <a:r>
              <a:rPr lang="en-US" sz="1750" b="1" dirty="0" err="1">
                <a:solidFill>
                  <a:srgbClr val="2A2742"/>
                </a:solidFill>
                <a:highlight>
                  <a:srgbClr val="FFFF00"/>
                </a:highlight>
                <a:latin typeface="Arimo" pitchFamily="34" charset="0"/>
                <a:ea typeface="Arimo" pitchFamily="34" charset="-122"/>
                <a:cs typeface="Arimo" pitchFamily="34" charset="-120"/>
              </a:rPr>
              <a:t>add_age_to_users_table</a:t>
            </a:r>
            <a:r>
              <a:rPr lang="en-US" sz="1750" b="1" dirty="0">
                <a:solidFill>
                  <a:srgbClr val="2A2742"/>
                </a:solidFill>
                <a:highlight>
                  <a:srgbClr val="FFFF00"/>
                </a:highlight>
                <a:latin typeface="Arimo" pitchFamily="34" charset="0"/>
                <a:ea typeface="Arimo" pitchFamily="34" charset="-122"/>
                <a:cs typeface="Arimo" pitchFamily="34" charset="-120"/>
              </a:rPr>
              <a:t>.</a:t>
            </a:r>
          </a:p>
          <a:p>
            <a:pPr marL="0" indent="0">
              <a:lnSpc>
                <a:spcPts val="2850"/>
              </a:lnSpc>
              <a:buNone/>
            </a:pPr>
            <a:r>
              <a:rPr lang="en-US" sz="1750" b="1" dirty="0">
                <a:solidFill>
                  <a:srgbClr val="2A2742"/>
                </a:solidFill>
                <a:latin typeface="Arimo" pitchFamily="34" charset="0"/>
                <a:ea typeface="Arimo" pitchFamily="34" charset="-122"/>
                <a:cs typeface="Arimo" pitchFamily="34" charset="-120"/>
              </a:rPr>
              <a:t>2.</a:t>
            </a:r>
            <a:r>
              <a:rPr lang="en-US" sz="1750" dirty="0">
                <a:solidFill>
                  <a:srgbClr val="2A2742"/>
                </a:solidFill>
                <a:latin typeface="Arimo" pitchFamily="34" charset="0"/>
                <a:ea typeface="Arimo" pitchFamily="34" charset="-122"/>
                <a:cs typeface="Arimo" pitchFamily="34" charset="-120"/>
              </a:rPr>
              <a:t> </a:t>
            </a:r>
            <a:r>
              <a:rPr lang="en-US" sz="1750" dirty="0" err="1">
                <a:solidFill>
                  <a:srgbClr val="2A2742"/>
                </a:solidFill>
                <a:latin typeface="Arimo" pitchFamily="34" charset="0"/>
                <a:ea typeface="Arimo" pitchFamily="34" charset="-122"/>
                <a:cs typeface="Arimo" pitchFamily="34" charset="-120"/>
              </a:rPr>
              <a:t>Sampingnya</a:t>
            </a:r>
            <a:r>
              <a:rPr lang="en-US" sz="1750" dirty="0">
                <a:solidFill>
                  <a:srgbClr val="2A2742"/>
                </a:solidFill>
                <a:latin typeface="Arimo" pitchFamily="34" charset="0"/>
                <a:ea typeface="Arimo" pitchFamily="34" charset="-122"/>
                <a:cs typeface="Arimo" pitchFamily="34" charset="-120"/>
              </a:rPr>
              <a:t> </a:t>
            </a:r>
            <a:r>
              <a:rPr lang="en-US" sz="1750" dirty="0" err="1">
                <a:solidFill>
                  <a:srgbClr val="2A2742"/>
                </a:solidFill>
                <a:latin typeface="Arimo" pitchFamily="34" charset="0"/>
                <a:ea typeface="Arimo" pitchFamily="34" charset="-122"/>
                <a:cs typeface="Arimo" pitchFamily="34" charset="-120"/>
              </a:rPr>
              <a:t>ada</a:t>
            </a:r>
            <a:r>
              <a:rPr lang="en-US" sz="1750" dirty="0">
                <a:solidFill>
                  <a:srgbClr val="2A2742"/>
                </a:solidFill>
                <a:latin typeface="Arimo" pitchFamily="34" charset="0"/>
                <a:ea typeface="Arimo" pitchFamily="34" charset="-122"/>
                <a:cs typeface="Arimo" pitchFamily="34" charset="-120"/>
              </a:rPr>
              <a:t> code </a:t>
            </a:r>
            <a:r>
              <a:rPr lang="en-US" sz="1750" dirty="0" err="1">
                <a:solidFill>
                  <a:srgbClr val="2A2742"/>
                </a:solidFill>
                <a:latin typeface="Arimo" pitchFamily="34" charset="0"/>
                <a:ea typeface="Arimo" pitchFamily="34" charset="-122"/>
                <a:cs typeface="Arimo" pitchFamily="34" charset="-120"/>
              </a:rPr>
              <a:t>untuk</a:t>
            </a:r>
            <a:r>
              <a:rPr lang="en-US" sz="1750" dirty="0">
                <a:solidFill>
                  <a:srgbClr val="2A2742"/>
                </a:solidFill>
                <a:latin typeface="Arimo" pitchFamily="34" charset="0"/>
                <a:ea typeface="Arimo" pitchFamily="34" charset="-122"/>
                <a:cs typeface="Arimo" pitchFamily="34" charset="-120"/>
              </a:rPr>
              <a:t> </a:t>
            </a:r>
            <a:r>
              <a:rPr lang="en-US" sz="1750" dirty="0" err="1">
                <a:solidFill>
                  <a:srgbClr val="2A2742"/>
                </a:solidFill>
                <a:latin typeface="Arimo" pitchFamily="34" charset="0"/>
                <a:ea typeface="Arimo" pitchFamily="34" charset="-122"/>
                <a:cs typeface="Arimo" pitchFamily="34" charset="-120"/>
              </a:rPr>
              <a:t>membuat</a:t>
            </a:r>
            <a:r>
              <a:rPr lang="en-US" sz="1750" dirty="0">
                <a:solidFill>
                  <a:srgbClr val="2A2742"/>
                </a:solidFill>
                <a:latin typeface="Arimo" pitchFamily="34" charset="0"/>
                <a:ea typeface="Arimo" pitchFamily="34" charset="-122"/>
                <a:cs typeface="Arimo" pitchFamily="34" charset="-120"/>
              </a:rPr>
              <a:t> table dan </a:t>
            </a:r>
            <a:r>
              <a:rPr lang="en-US" sz="1750" dirty="0" err="1">
                <a:solidFill>
                  <a:srgbClr val="2A2742"/>
                </a:solidFill>
                <a:latin typeface="Arimo" pitchFamily="34" charset="0"/>
                <a:ea typeface="Arimo" pitchFamily="34" charset="-122"/>
                <a:cs typeface="Arimo" pitchFamily="34" charset="-120"/>
              </a:rPr>
              <a:t>coloum</a:t>
            </a:r>
            <a:r>
              <a:rPr lang="en-US" sz="1750" dirty="0">
                <a:solidFill>
                  <a:srgbClr val="2A2742"/>
                </a:solidFill>
                <a:latin typeface="Arimo" pitchFamily="34" charset="0"/>
                <a:ea typeface="Arimo" pitchFamily="34" charset="-122"/>
                <a:cs typeface="Arimo" pitchFamily="34" charset="-120"/>
              </a:rPr>
              <a:t> </a:t>
            </a:r>
            <a:r>
              <a:rPr lang="en-US" sz="1750" dirty="0" err="1">
                <a:solidFill>
                  <a:srgbClr val="2A2742"/>
                </a:solidFill>
                <a:latin typeface="Arimo" pitchFamily="34" charset="0"/>
                <a:ea typeface="Arimo" pitchFamily="34" charset="-122"/>
                <a:cs typeface="Arimo" pitchFamily="34" charset="-120"/>
              </a:rPr>
              <a:t>didatabse</a:t>
            </a:r>
            <a:r>
              <a:rPr lang="en-US" sz="1750" dirty="0">
                <a:solidFill>
                  <a:srgbClr val="2A2742"/>
                </a:solidFill>
                <a:latin typeface="Arimo" pitchFamily="34" charset="0"/>
                <a:ea typeface="Arimo" pitchFamily="34" charset="-122"/>
                <a:cs typeface="Arimo" pitchFamily="34" charset="-120"/>
              </a:rPr>
              <a:t> </a:t>
            </a:r>
            <a:r>
              <a:rPr lang="en-US" sz="1750" dirty="0" err="1">
                <a:solidFill>
                  <a:srgbClr val="2A2742"/>
                </a:solidFill>
                <a:latin typeface="Arimo" pitchFamily="34" charset="0"/>
                <a:ea typeface="Arimo" pitchFamily="34" charset="-122"/>
                <a:cs typeface="Arimo" pitchFamily="34" charset="-120"/>
              </a:rPr>
              <a:t>secara</a:t>
            </a:r>
            <a:r>
              <a:rPr lang="en-US" sz="1750" dirty="0">
                <a:solidFill>
                  <a:srgbClr val="2A2742"/>
                </a:solidFill>
                <a:latin typeface="Arimo" pitchFamily="34" charset="0"/>
                <a:ea typeface="Arimo" pitchFamily="34" charset="-122"/>
                <a:cs typeface="Arimo" pitchFamily="34" charset="-120"/>
              </a:rPr>
              <a:t> </a:t>
            </a:r>
            <a:r>
              <a:rPr lang="en-US" sz="1750" dirty="0" err="1">
                <a:solidFill>
                  <a:srgbClr val="2A2742"/>
                </a:solidFill>
                <a:latin typeface="Arimo" pitchFamily="34" charset="0"/>
                <a:ea typeface="Arimo" pitchFamily="34" charset="-122"/>
                <a:cs typeface="Arimo" pitchFamily="34" charset="-120"/>
              </a:rPr>
              <a:t>otomatis</a:t>
            </a:r>
            <a:r>
              <a:rPr lang="en-US" sz="1750" dirty="0">
                <a:solidFill>
                  <a:srgbClr val="2A2742"/>
                </a:solidFill>
                <a:latin typeface="Arimo" pitchFamily="34" charset="0"/>
                <a:ea typeface="Arimo" pitchFamily="34" charset="-122"/>
                <a:cs typeface="Arimo" pitchFamily="34" charset="-120"/>
              </a:rPr>
              <a:t> </a:t>
            </a:r>
            <a:br>
              <a:rPr lang="en-US" sz="1750" dirty="0">
                <a:solidFill>
                  <a:srgbClr val="2A2742"/>
                </a:solidFill>
                <a:latin typeface="Arimo" pitchFamily="34" charset="0"/>
                <a:ea typeface="Arimo" pitchFamily="34" charset="-122"/>
                <a:cs typeface="Arimo" pitchFamily="34" charset="-120"/>
              </a:rPr>
            </a:br>
            <a:r>
              <a:rPr lang="en-US" sz="1750" dirty="0">
                <a:solidFill>
                  <a:srgbClr val="2A2742"/>
                </a:solidFill>
                <a:latin typeface="Arimo" pitchFamily="34" charset="0"/>
                <a:ea typeface="Arimo" pitchFamily="34" charset="-122"/>
                <a:cs typeface="Arimo" pitchFamily="34" charset="-120"/>
              </a:rPr>
              <a:t>3.setelah </a:t>
            </a:r>
            <a:r>
              <a:rPr lang="en-US" sz="1750" dirty="0" err="1">
                <a:solidFill>
                  <a:srgbClr val="2A2742"/>
                </a:solidFill>
                <a:latin typeface="Arimo" pitchFamily="34" charset="0"/>
                <a:ea typeface="Arimo" pitchFamily="34" charset="-122"/>
                <a:cs typeface="Arimo" pitchFamily="34" charset="-120"/>
              </a:rPr>
              <a:t>semuanya</a:t>
            </a:r>
            <a:r>
              <a:rPr lang="en-US" sz="1750" dirty="0">
                <a:solidFill>
                  <a:srgbClr val="2A2742"/>
                </a:solidFill>
                <a:latin typeface="Arimo" pitchFamily="34" charset="0"/>
                <a:ea typeface="Arimo" pitchFamily="34" charset="-122"/>
                <a:cs typeface="Arimo" pitchFamily="34" charset="-120"/>
              </a:rPr>
              <a:t> </a:t>
            </a:r>
            <a:r>
              <a:rPr lang="en-US" sz="1750" dirty="0" err="1">
                <a:solidFill>
                  <a:srgbClr val="2A2742"/>
                </a:solidFill>
                <a:latin typeface="Arimo" pitchFamily="34" charset="0"/>
                <a:ea typeface="Arimo" pitchFamily="34" charset="-122"/>
                <a:cs typeface="Arimo" pitchFamily="34" charset="-120"/>
              </a:rPr>
              <a:t>siap</a:t>
            </a:r>
            <a:r>
              <a:rPr lang="en-US" sz="1750" dirty="0">
                <a:solidFill>
                  <a:srgbClr val="2A2742"/>
                </a:solidFill>
                <a:latin typeface="Arimo" pitchFamily="34" charset="0"/>
                <a:ea typeface="Arimo" pitchFamily="34" charset="-122"/>
                <a:cs typeface="Arimo" pitchFamily="34" charset="-120"/>
              </a:rPr>
              <a:t> </a:t>
            </a:r>
            <a:r>
              <a:rPr lang="en-US" sz="1750" dirty="0" err="1">
                <a:solidFill>
                  <a:srgbClr val="2A2742"/>
                </a:solidFill>
                <a:latin typeface="Arimo" pitchFamily="34" charset="0"/>
                <a:ea typeface="Arimo" pitchFamily="34" charset="-122"/>
                <a:cs typeface="Arimo" pitchFamily="34" charset="-120"/>
              </a:rPr>
              <a:t>tinggal</a:t>
            </a:r>
            <a:r>
              <a:rPr lang="en-US" sz="1750" dirty="0">
                <a:solidFill>
                  <a:srgbClr val="2A2742"/>
                </a:solidFill>
                <a:latin typeface="Arimo" pitchFamily="34" charset="0"/>
                <a:ea typeface="Arimo" pitchFamily="34" charset="-122"/>
                <a:cs typeface="Arimo" pitchFamily="34" charset="-120"/>
              </a:rPr>
              <a:t> </a:t>
            </a:r>
            <a:r>
              <a:rPr lang="en-US" sz="1750" dirty="0" err="1">
                <a:solidFill>
                  <a:srgbClr val="2A2742"/>
                </a:solidFill>
                <a:highlight>
                  <a:srgbClr val="FFFF00"/>
                </a:highlight>
                <a:latin typeface="Arimo" pitchFamily="34" charset="0"/>
                <a:ea typeface="Arimo" pitchFamily="34" charset="-122"/>
                <a:cs typeface="Arimo" pitchFamily="34" charset="-120"/>
              </a:rPr>
              <a:t>php</a:t>
            </a:r>
            <a:r>
              <a:rPr lang="en-US" sz="1750" dirty="0">
                <a:solidFill>
                  <a:srgbClr val="2A2742"/>
                </a:solidFill>
                <a:highlight>
                  <a:srgbClr val="FFFF00"/>
                </a:highlight>
                <a:latin typeface="Arimo" pitchFamily="34" charset="0"/>
                <a:ea typeface="Arimo" pitchFamily="34" charset="-122"/>
                <a:cs typeface="Arimo" pitchFamily="34" charset="-120"/>
              </a:rPr>
              <a:t> artisan migration</a:t>
            </a:r>
            <a:endParaRPr lang="en-US" sz="1750" dirty="0"/>
          </a:p>
        </p:txBody>
      </p:sp>
      <p:pic>
        <p:nvPicPr>
          <p:cNvPr id="6" name="Picture 5">
            <a:extLst>
              <a:ext uri="{FF2B5EF4-FFF2-40B4-BE49-F238E27FC236}">
                <a16:creationId xmlns:a16="http://schemas.microsoft.com/office/drawing/2014/main" id="{B318DA0A-ADA8-4CD6-5F5A-00C73DED142B}"/>
              </a:ext>
            </a:extLst>
          </p:cNvPr>
          <p:cNvPicPr>
            <a:picLocks noChangeAspect="1"/>
          </p:cNvPicPr>
          <p:nvPr/>
        </p:nvPicPr>
        <p:blipFill rotWithShape="1">
          <a:blip r:embed="rId3"/>
          <a:srcRect r="30335"/>
          <a:stretch/>
        </p:blipFill>
        <p:spPr>
          <a:xfrm>
            <a:off x="7426283" y="849484"/>
            <a:ext cx="6383431" cy="2085975"/>
          </a:xfrm>
          <a:prstGeom prst="rect">
            <a:avLst/>
          </a:prstGeom>
        </p:spPr>
      </p:pic>
      <p:pic>
        <p:nvPicPr>
          <p:cNvPr id="9" name="Picture 8">
            <a:extLst>
              <a:ext uri="{FF2B5EF4-FFF2-40B4-BE49-F238E27FC236}">
                <a16:creationId xmlns:a16="http://schemas.microsoft.com/office/drawing/2014/main" id="{7CC4AE26-0FEA-D050-9C94-6D24D89007A5}"/>
              </a:ext>
            </a:extLst>
          </p:cNvPr>
          <p:cNvPicPr>
            <a:picLocks noChangeAspect="1"/>
          </p:cNvPicPr>
          <p:nvPr/>
        </p:nvPicPr>
        <p:blipFill>
          <a:blip r:embed="rId4"/>
          <a:stretch>
            <a:fillRect/>
          </a:stretch>
        </p:blipFill>
        <p:spPr>
          <a:xfrm>
            <a:off x="444631" y="3142147"/>
            <a:ext cx="7515566" cy="1743555"/>
          </a:xfrm>
          <a:prstGeom prst="rect">
            <a:avLst/>
          </a:prstGeom>
        </p:spPr>
      </p:pic>
      <p:pic>
        <p:nvPicPr>
          <p:cNvPr id="15" name="Picture 14">
            <a:extLst>
              <a:ext uri="{FF2B5EF4-FFF2-40B4-BE49-F238E27FC236}">
                <a16:creationId xmlns:a16="http://schemas.microsoft.com/office/drawing/2014/main" id="{BB86488E-5596-279D-BB1F-08D75464BC81}"/>
              </a:ext>
            </a:extLst>
          </p:cNvPr>
          <p:cNvPicPr>
            <a:picLocks noChangeAspect="1"/>
          </p:cNvPicPr>
          <p:nvPr/>
        </p:nvPicPr>
        <p:blipFill>
          <a:blip r:embed="rId5"/>
          <a:stretch>
            <a:fillRect/>
          </a:stretch>
        </p:blipFill>
        <p:spPr>
          <a:xfrm>
            <a:off x="444631" y="4961747"/>
            <a:ext cx="6513139" cy="1782472"/>
          </a:xfrm>
          <a:prstGeom prst="rect">
            <a:avLst/>
          </a:prstGeom>
        </p:spPr>
      </p:pic>
      <p:pic>
        <p:nvPicPr>
          <p:cNvPr id="19" name="Picture 18">
            <a:extLst>
              <a:ext uri="{FF2B5EF4-FFF2-40B4-BE49-F238E27FC236}">
                <a16:creationId xmlns:a16="http://schemas.microsoft.com/office/drawing/2014/main" id="{21B2B8F0-B6F8-04E5-98A2-2684EF2249F9}"/>
              </a:ext>
            </a:extLst>
          </p:cNvPr>
          <p:cNvPicPr>
            <a:picLocks noChangeAspect="1"/>
          </p:cNvPicPr>
          <p:nvPr/>
        </p:nvPicPr>
        <p:blipFill>
          <a:blip r:embed="rId6"/>
          <a:stretch>
            <a:fillRect/>
          </a:stretch>
        </p:blipFill>
        <p:spPr>
          <a:xfrm>
            <a:off x="8169196" y="4699767"/>
            <a:ext cx="6265807" cy="1998506"/>
          </a:xfrm>
          <a:prstGeom prst="rect">
            <a:avLst/>
          </a:prstGeom>
        </p:spPr>
      </p:pic>
      <p:sp>
        <p:nvSpPr>
          <p:cNvPr id="20" name="Rectangle 19">
            <a:extLst>
              <a:ext uri="{FF2B5EF4-FFF2-40B4-BE49-F238E27FC236}">
                <a16:creationId xmlns:a16="http://schemas.microsoft.com/office/drawing/2014/main" id="{9D57A000-1E6E-9AE1-0477-76DC112AB69A}"/>
              </a:ext>
            </a:extLst>
          </p:cNvPr>
          <p:cNvSpPr/>
          <p:nvPr/>
        </p:nvSpPr>
        <p:spPr>
          <a:xfrm>
            <a:off x="12475029" y="7576457"/>
            <a:ext cx="2155371" cy="653143"/>
          </a:xfrm>
          <a:prstGeom prst="rect">
            <a:avLst/>
          </a:prstGeom>
          <a:solidFill>
            <a:srgbClr val="F1F0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extLst>
      <p:ext uri="{BB962C8B-B14F-4D97-AF65-F5344CB8AC3E}">
        <p14:creationId xmlns:p14="http://schemas.microsoft.com/office/powerpoint/2010/main" val="1770741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56755"/>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Mengenal Middleware: Filter Request yang Ampuh</a:t>
            </a:r>
            <a:endParaRPr lang="en-US" sz="4450" dirty="0"/>
          </a:p>
        </p:txBody>
      </p:sp>
      <p:sp>
        <p:nvSpPr>
          <p:cNvPr id="4" name="Text 1"/>
          <p:cNvSpPr/>
          <p:nvPr/>
        </p:nvSpPr>
        <p:spPr>
          <a:xfrm>
            <a:off x="793790" y="3414474"/>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Definisi Middleware: Lapisan antara request dan response dalam aplikasi. Middleware di Laravel berfungsi sebagai filter untuk request yang masuk ke aplikasi Anda, memberikan kontrol tambahan pada alur request dan response.</a:t>
            </a:r>
            <a:endParaRPr lang="en-US" sz="1750" dirty="0"/>
          </a:p>
        </p:txBody>
      </p:sp>
      <p:sp>
        <p:nvSpPr>
          <p:cNvPr id="5" name="Text 2"/>
          <p:cNvSpPr/>
          <p:nvPr/>
        </p:nvSpPr>
        <p:spPr>
          <a:xfrm>
            <a:off x="793790" y="5121235"/>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Fungsi Middleware: Validasi input, autentikasi pengguna, logging, dan lainnya. Middleware dapat digunakan untuk berbagai keperluan, seperti memvalidasi input, memastikan pengguna sudah login, melakukan logging, dan lainnya.</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255908" y="325327"/>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Praktik: Membuat dan Menggunakan Middleware</a:t>
            </a:r>
            <a:endParaRPr lang="en-US" sz="4450" dirty="0"/>
          </a:p>
        </p:txBody>
      </p:sp>
      <p:sp>
        <p:nvSpPr>
          <p:cNvPr id="4" name="Text 1"/>
          <p:cNvSpPr/>
          <p:nvPr/>
        </p:nvSpPr>
        <p:spPr>
          <a:xfrm>
            <a:off x="255907" y="1824646"/>
            <a:ext cx="7556421" cy="1088708"/>
          </a:xfrm>
          <a:prstGeom prst="rect">
            <a:avLst/>
          </a:prstGeom>
          <a:noFill/>
          <a:ln/>
        </p:spPr>
        <p:txBody>
          <a:bodyPr wrap="square" lIns="0" tIns="0" rIns="0" bIns="0" rtlCol="0" anchor="t"/>
          <a:lstStyle/>
          <a:p>
            <a:pPr>
              <a:lnSpc>
                <a:spcPts val="2850"/>
              </a:lnSpc>
            </a:pPr>
            <a:r>
              <a:rPr lang="en-US" sz="1750" dirty="0">
                <a:solidFill>
                  <a:srgbClr val="2A2742"/>
                </a:solidFill>
                <a:latin typeface="Arimo" pitchFamily="34" charset="0"/>
                <a:ea typeface="Arimo" pitchFamily="34" charset="-122"/>
                <a:cs typeface="Arimo" pitchFamily="34" charset="-120"/>
              </a:rPr>
              <a:t>Perintah Artisan: `</a:t>
            </a:r>
            <a:r>
              <a:rPr lang="en-US" sz="1750" dirty="0">
                <a:solidFill>
                  <a:srgbClr val="2A2742"/>
                </a:solidFill>
                <a:highlight>
                  <a:srgbClr val="FFFF00"/>
                </a:highlight>
                <a:latin typeface="Arimo" pitchFamily="34" charset="0"/>
                <a:ea typeface="Arimo" pitchFamily="34" charset="-122"/>
                <a:cs typeface="Arimo" pitchFamily="34" charset="-120"/>
              </a:rPr>
              <a:t>php artisan make:middleware CheckAge</a:t>
            </a:r>
            <a:r>
              <a:rPr lang="en-US" sz="1750" dirty="0">
                <a:solidFill>
                  <a:srgbClr val="2A2742"/>
                </a:solidFill>
                <a:latin typeface="Arimo" pitchFamily="34" charset="0"/>
                <a:ea typeface="Arimo" pitchFamily="34" charset="-122"/>
                <a:cs typeface="Arimo" pitchFamily="34" charset="-120"/>
              </a:rPr>
              <a:t>`. Untuk membuat Middleware baru, kita </a:t>
            </a:r>
            <a:r>
              <a:rPr lang="en-US" sz="1750" dirty="0" err="1">
                <a:solidFill>
                  <a:srgbClr val="2A2742"/>
                </a:solidFill>
                <a:latin typeface="Arimo" pitchFamily="34" charset="0"/>
                <a:ea typeface="Arimo" pitchFamily="34" charset="-122"/>
                <a:cs typeface="Arimo" pitchFamily="34" charset="-120"/>
              </a:rPr>
              <a:t>bisa</a:t>
            </a:r>
            <a:r>
              <a:rPr lang="en-US" sz="1750" dirty="0">
                <a:solidFill>
                  <a:srgbClr val="2A2742"/>
                </a:solidFill>
                <a:latin typeface="Arimo" pitchFamily="34" charset="0"/>
                <a:ea typeface="Arimo" pitchFamily="34" charset="-122"/>
                <a:cs typeface="Arimo" pitchFamily="34" charset="-120"/>
              </a:rPr>
              <a:t> Artisan `</a:t>
            </a:r>
            <a:r>
              <a:rPr lang="en-US" sz="1750" dirty="0">
                <a:solidFill>
                  <a:srgbClr val="2A2742"/>
                </a:solidFill>
                <a:highlight>
                  <a:srgbClr val="FFFF00"/>
                </a:highlight>
                <a:latin typeface="Arimo" pitchFamily="34" charset="0"/>
                <a:ea typeface="Arimo" pitchFamily="34" charset="-122"/>
                <a:cs typeface="Arimo" pitchFamily="34" charset="-120"/>
              </a:rPr>
              <a:t>php artisan </a:t>
            </a:r>
            <a:r>
              <a:rPr lang="en-US" sz="1750" dirty="0" err="1">
                <a:solidFill>
                  <a:srgbClr val="2A2742"/>
                </a:solidFill>
                <a:highlight>
                  <a:srgbClr val="FFFF00"/>
                </a:highlight>
                <a:latin typeface="Arimo" pitchFamily="34" charset="0"/>
                <a:ea typeface="Arimo" pitchFamily="34" charset="-122"/>
                <a:cs typeface="Arimo" pitchFamily="34" charset="-120"/>
              </a:rPr>
              <a:t>make:middleware</a:t>
            </a:r>
            <a:r>
              <a:rPr lang="en-US" sz="1750" dirty="0">
                <a:solidFill>
                  <a:srgbClr val="2A2742"/>
                </a:solidFill>
                <a:latin typeface="Arimo" pitchFamily="34" charset="0"/>
                <a:ea typeface="Arimo" pitchFamily="34" charset="-122"/>
                <a:cs typeface="Arimo" pitchFamily="34" charset="-120"/>
              </a:rPr>
              <a:t>`. </a:t>
            </a:r>
            <a:r>
              <a:rPr lang="en-US" sz="1750" dirty="0" err="1">
                <a:solidFill>
                  <a:srgbClr val="2A2742"/>
                </a:solidFill>
                <a:latin typeface="Arimo" pitchFamily="34" charset="0"/>
                <a:ea typeface="Arimo" pitchFamily="34" charset="-122"/>
                <a:cs typeface="Arimo" pitchFamily="34" charset="-120"/>
              </a:rPr>
              <a:t>menggunakan</a:t>
            </a:r>
            <a:r>
              <a:rPr lang="en-US" sz="1750" dirty="0">
                <a:solidFill>
                  <a:srgbClr val="2A2742"/>
                </a:solidFill>
                <a:latin typeface="Arimo" pitchFamily="34" charset="0"/>
                <a:ea typeface="Arimo" pitchFamily="34" charset="-122"/>
                <a:cs typeface="Arimo" pitchFamily="34" charset="-120"/>
              </a:rPr>
              <a:t> </a:t>
            </a:r>
            <a:r>
              <a:rPr lang="en-US" sz="1750" dirty="0" err="1">
                <a:solidFill>
                  <a:srgbClr val="2A2742"/>
                </a:solidFill>
                <a:latin typeface="Arimo" pitchFamily="34" charset="0"/>
                <a:ea typeface="Arimo" pitchFamily="34" charset="-122"/>
                <a:cs typeface="Arimo" pitchFamily="34" charset="-120"/>
              </a:rPr>
              <a:t>perintah</a:t>
            </a:r>
            <a:r>
              <a:rPr lang="en-US" sz="1750" dirty="0">
                <a:solidFill>
                  <a:srgbClr val="2A2742"/>
                </a:solidFill>
                <a:latin typeface="Arimo" pitchFamily="34" charset="0"/>
                <a:ea typeface="Arimo" pitchFamily="34" charset="-122"/>
                <a:cs typeface="Arimo" pitchFamily="34" charset="-120"/>
              </a:rPr>
              <a:t> </a:t>
            </a:r>
            <a:endParaRPr lang="en-US" sz="1750" dirty="0"/>
          </a:p>
        </p:txBody>
      </p:sp>
      <p:sp>
        <p:nvSpPr>
          <p:cNvPr id="5" name="Text 2"/>
          <p:cNvSpPr/>
          <p:nvPr/>
        </p:nvSpPr>
        <p:spPr>
          <a:xfrm>
            <a:off x="255908" y="3225200"/>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Struktur file Middleware: `handle()` method. File Middleware memiliki metode `handle()` yang akan dieksekusi ketika request melewati Middleware tersebut.</a:t>
            </a:r>
            <a:endParaRPr lang="en-US" sz="1750" dirty="0"/>
          </a:p>
        </p:txBody>
      </p:sp>
      <p:pic>
        <p:nvPicPr>
          <p:cNvPr id="7" name="Picture 6">
            <a:extLst>
              <a:ext uri="{FF2B5EF4-FFF2-40B4-BE49-F238E27FC236}">
                <a16:creationId xmlns:a16="http://schemas.microsoft.com/office/drawing/2014/main" id="{7926EBA4-5B1E-EBCD-C07E-F587E666622B}"/>
              </a:ext>
            </a:extLst>
          </p:cNvPr>
          <p:cNvPicPr>
            <a:picLocks noChangeAspect="1"/>
          </p:cNvPicPr>
          <p:nvPr/>
        </p:nvPicPr>
        <p:blipFill>
          <a:blip r:embed="rId3"/>
          <a:stretch>
            <a:fillRect/>
          </a:stretch>
        </p:blipFill>
        <p:spPr>
          <a:xfrm>
            <a:off x="255908" y="4411547"/>
            <a:ext cx="11420475" cy="3409950"/>
          </a:xfrm>
          <a:prstGeom prst="rect">
            <a:avLst/>
          </a:prstGeom>
        </p:spPr>
      </p:pic>
      <p:pic>
        <p:nvPicPr>
          <p:cNvPr id="11" name="Picture 10">
            <a:extLst>
              <a:ext uri="{FF2B5EF4-FFF2-40B4-BE49-F238E27FC236}">
                <a16:creationId xmlns:a16="http://schemas.microsoft.com/office/drawing/2014/main" id="{8EF1334E-C095-8B7D-036E-C347D7D30655}"/>
              </a:ext>
            </a:extLst>
          </p:cNvPr>
          <p:cNvPicPr>
            <a:picLocks noChangeAspect="1"/>
          </p:cNvPicPr>
          <p:nvPr/>
        </p:nvPicPr>
        <p:blipFill>
          <a:blip r:embed="rId4"/>
          <a:stretch>
            <a:fillRect/>
          </a:stretch>
        </p:blipFill>
        <p:spPr>
          <a:xfrm>
            <a:off x="7615516" y="325327"/>
            <a:ext cx="6621198" cy="3710856"/>
          </a:xfrm>
          <a:prstGeom prst="rect">
            <a:avLst/>
          </a:prstGeom>
        </p:spPr>
      </p:pic>
      <p:sp>
        <p:nvSpPr>
          <p:cNvPr id="12" name="Rectangle 11">
            <a:extLst>
              <a:ext uri="{FF2B5EF4-FFF2-40B4-BE49-F238E27FC236}">
                <a16:creationId xmlns:a16="http://schemas.microsoft.com/office/drawing/2014/main" id="{75F0DBC9-AD6D-9464-C8C3-0260BD196DC8}"/>
              </a:ext>
            </a:extLst>
          </p:cNvPr>
          <p:cNvSpPr/>
          <p:nvPr/>
        </p:nvSpPr>
        <p:spPr>
          <a:xfrm>
            <a:off x="12475029" y="7576457"/>
            <a:ext cx="2155371" cy="653143"/>
          </a:xfrm>
          <a:prstGeom prst="rect">
            <a:avLst/>
          </a:prstGeom>
          <a:solidFill>
            <a:srgbClr val="F1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rot="5400000">
            <a:off x="-2185214" y="2185213"/>
            <a:ext cx="8237345" cy="3866919"/>
          </a:xfrm>
          <a:prstGeom prst="rect">
            <a:avLst/>
          </a:prstGeom>
        </p:spPr>
      </p:pic>
      <p:sp>
        <p:nvSpPr>
          <p:cNvPr id="3" name="Text 0"/>
          <p:cNvSpPr/>
          <p:nvPr/>
        </p:nvSpPr>
        <p:spPr>
          <a:xfrm>
            <a:off x="6158752" y="196995"/>
            <a:ext cx="7556421" cy="1417558"/>
          </a:xfrm>
          <a:prstGeom prst="rect">
            <a:avLst/>
          </a:prstGeom>
          <a:noFill/>
          <a:ln/>
        </p:spPr>
        <p:txBody>
          <a:bodyPr wrap="square" lIns="0" tIns="0" rIns="0" bIns="0" rtlCol="0" anchor="t"/>
          <a:lstStyle/>
          <a:p>
            <a:pPr marL="0" indent="0">
              <a:lnSpc>
                <a:spcPts val="5550"/>
              </a:lnSpc>
              <a:buNone/>
            </a:pPr>
            <a:r>
              <a:rPr lang="en-US" sz="4450" dirty="0"/>
              <a:t>Kesimpulan:</a:t>
            </a:r>
          </a:p>
        </p:txBody>
      </p:sp>
      <p:sp>
        <p:nvSpPr>
          <p:cNvPr id="17" name="Rectangle 12">
            <a:extLst>
              <a:ext uri="{FF2B5EF4-FFF2-40B4-BE49-F238E27FC236}">
                <a16:creationId xmlns:a16="http://schemas.microsoft.com/office/drawing/2014/main" id="{82D17E62-03CD-47BD-94DB-05A52BB118DD}"/>
              </a:ext>
            </a:extLst>
          </p:cNvPr>
          <p:cNvSpPr>
            <a:spLocks noChangeArrowheads="1"/>
          </p:cNvSpPr>
          <p:nvPr/>
        </p:nvSpPr>
        <p:spPr bwMode="auto">
          <a:xfrm>
            <a:off x="6010835" y="1035061"/>
            <a:ext cx="8310282"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err="1">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Fungsi</a:t>
            </a:r>
            <a:r>
              <a:rPr kumimoji="0" lang="en-US" altLang="en-US"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 Middleware </a:t>
            </a:r>
            <a:r>
              <a:rPr kumimoji="0" lang="en-US" altLang="en-US" i="0" u="none" strike="noStrike" cap="none" normalizeH="0" baseline="0" dirty="0" err="1">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Ini</a:t>
            </a:r>
            <a:r>
              <a:rPr kumimoji="0" lang="en-US" altLang="en-US"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Middleware </a:t>
            </a:r>
            <a:r>
              <a:rPr kumimoji="0" lang="en-US" altLang="en-US" i="0" u="none" strike="noStrike" cap="none" normalizeH="0" baseline="0" dirty="0" err="1">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CheckAge</a:t>
            </a:r>
            <a:r>
              <a:rPr kumimoji="0" lang="en-US" altLang="en-US"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 </a:t>
            </a:r>
            <a:r>
              <a:rPr kumimoji="0" lang="en-US" altLang="en-US" i="0" u="none" strike="noStrike" cap="none" normalizeH="0" baseline="0" dirty="0" err="1">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digunakan</a:t>
            </a:r>
            <a:r>
              <a:rPr kumimoji="0" lang="en-US" altLang="en-US"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 </a:t>
            </a:r>
            <a:r>
              <a:rPr kumimoji="0" lang="en-US" altLang="en-US" i="0" u="none" strike="noStrike" cap="none" normalizeH="0" baseline="0" dirty="0" err="1">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untuk</a:t>
            </a:r>
            <a:r>
              <a:rPr kumimoji="0" lang="en-US" altLang="en-US"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 </a:t>
            </a:r>
            <a:r>
              <a:rPr kumimoji="0" lang="en-US" altLang="en-US" i="0" u="none" strike="noStrike" cap="none" normalizeH="0" baseline="0" dirty="0" err="1">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memeriksa</a:t>
            </a:r>
            <a:r>
              <a:rPr kumimoji="0" lang="en-US" altLang="en-US"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 </a:t>
            </a:r>
            <a:r>
              <a:rPr kumimoji="0" lang="en-US" altLang="en-US" i="0" u="none" strike="noStrike" cap="none" normalizeH="0" baseline="0" dirty="0" err="1">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usia</a:t>
            </a:r>
            <a:r>
              <a:rPr kumimoji="0" lang="en-US" altLang="en-US"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 </a:t>
            </a:r>
            <a:r>
              <a:rPr kumimoji="0" lang="en-US" altLang="en-US" i="0" u="none" strike="noStrike" cap="none" normalizeH="0" baseline="0" dirty="0" err="1">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pengguna</a:t>
            </a:r>
            <a:r>
              <a:rPr kumimoji="0" lang="en-US" altLang="en-US"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 </a:t>
            </a:r>
            <a:r>
              <a:rPr kumimoji="0" lang="en-US" altLang="en-US" i="0" u="none" strike="noStrike" cap="none" normalizeH="0" baseline="0" dirty="0" err="1">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sebelum</a:t>
            </a:r>
            <a:r>
              <a:rPr kumimoji="0" lang="en-US" altLang="en-US"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 </a:t>
            </a:r>
            <a:r>
              <a:rPr kumimoji="0" lang="en-US" altLang="en-US" i="0" u="none" strike="noStrike" cap="none" normalizeH="0" baseline="0" dirty="0" err="1">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mengizinkan</a:t>
            </a:r>
            <a:r>
              <a:rPr kumimoji="0" lang="en-US" altLang="en-US"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 </a:t>
            </a:r>
            <a:r>
              <a:rPr kumimoji="0" lang="en-US" altLang="en-US" i="0" u="none" strike="noStrike" cap="none" normalizeH="0" baseline="0" dirty="0" err="1">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akses</a:t>
            </a:r>
            <a:r>
              <a:rPr kumimoji="0" lang="en-US" altLang="en-US"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 </a:t>
            </a:r>
            <a:r>
              <a:rPr kumimoji="0" lang="en-US" altLang="en-US" i="0" u="none" strike="noStrike" cap="none" normalizeH="0" baseline="0" dirty="0" err="1">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ke</a:t>
            </a:r>
            <a:r>
              <a:rPr kumimoji="0" lang="en-US" altLang="en-US"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 </a:t>
            </a:r>
            <a:r>
              <a:rPr kumimoji="0" lang="en-US" altLang="en-US" i="0" u="none" strike="noStrike" cap="none" normalizeH="0" baseline="0" dirty="0" err="1">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halaman</a:t>
            </a:r>
            <a:r>
              <a:rPr kumimoji="0" lang="en-US" altLang="en-US"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 </a:t>
            </a:r>
            <a:r>
              <a:rPr kumimoji="0" lang="en-US" altLang="en-US" i="0" u="none" strike="noStrike" cap="none" normalizeH="0" baseline="0" dirty="0" err="1">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tertentu</a:t>
            </a:r>
            <a:r>
              <a:rPr kumimoji="0" lang="en-US" altLang="en-US"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 Jika </a:t>
            </a:r>
            <a:r>
              <a:rPr kumimoji="0" lang="en-US" altLang="en-US" i="0" u="none" strike="noStrike" cap="none" normalizeH="0" baseline="0" dirty="0" err="1">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pengguna</a:t>
            </a:r>
            <a:r>
              <a:rPr kumimoji="0" lang="en-US" altLang="en-US"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 </a:t>
            </a:r>
            <a:r>
              <a:rPr kumimoji="0" lang="en-US" altLang="en-US" i="0" u="none" strike="noStrike" cap="none" normalizeH="0" baseline="0" dirty="0" err="1">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berusia</a:t>
            </a:r>
            <a:r>
              <a:rPr kumimoji="0" lang="en-US" altLang="en-US"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 di </a:t>
            </a:r>
            <a:r>
              <a:rPr kumimoji="0" lang="en-US" altLang="en-US" i="0" u="none" strike="noStrike" cap="none" normalizeH="0" baseline="0" dirty="0" err="1">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bawah</a:t>
            </a:r>
            <a:r>
              <a:rPr kumimoji="0" lang="en-US" altLang="en-US"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 18 </a:t>
            </a:r>
            <a:r>
              <a:rPr kumimoji="0" lang="en-US" altLang="en-US" i="0" u="none" strike="noStrike" cap="none" normalizeH="0" baseline="0" dirty="0" err="1">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tahun</a:t>
            </a:r>
            <a:r>
              <a:rPr kumimoji="0" lang="en-US" altLang="en-US"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 </a:t>
            </a:r>
            <a:r>
              <a:rPr kumimoji="0" lang="en-US" altLang="en-US" i="0" u="none" strike="noStrike" cap="none" normalizeH="0" baseline="0" dirty="0" err="1">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mereka</a:t>
            </a:r>
            <a:r>
              <a:rPr kumimoji="0" lang="en-US" altLang="en-US"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 </a:t>
            </a:r>
            <a:r>
              <a:rPr kumimoji="0" lang="en-US" altLang="en-US" i="0" u="none" strike="noStrike" cap="none" normalizeH="0" baseline="0" dirty="0" err="1">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akan</a:t>
            </a:r>
            <a:r>
              <a:rPr kumimoji="0" lang="en-US" altLang="en-US"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 </a:t>
            </a:r>
            <a:r>
              <a:rPr kumimoji="0" lang="en-US" altLang="en-US" i="0" u="none" strike="noStrike" cap="none" normalizeH="0" baseline="0" dirty="0" err="1">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diarahkan</a:t>
            </a:r>
            <a:r>
              <a:rPr kumimoji="0" lang="en-US" altLang="en-US"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 </a:t>
            </a:r>
            <a:r>
              <a:rPr kumimoji="0" lang="en-US" altLang="en-US" i="0" u="none" strike="noStrike" cap="none" normalizeH="0" baseline="0" dirty="0" err="1">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ke</a:t>
            </a:r>
            <a:r>
              <a:rPr kumimoji="0" lang="en-US" altLang="en-US"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 </a:t>
            </a:r>
            <a:r>
              <a:rPr kumimoji="0" lang="en-US" altLang="en-US" i="0" u="none" strike="noStrike" cap="none" normalizeH="0" baseline="0" dirty="0" err="1">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halaman</a:t>
            </a:r>
            <a:r>
              <a:rPr kumimoji="0" lang="en-US" altLang="en-US"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 /home, </a:t>
            </a:r>
            <a:r>
              <a:rPr kumimoji="0" lang="en-US" altLang="en-US" i="0" u="none" strike="noStrike" cap="none" normalizeH="0" baseline="0" dirty="0" err="1">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sedangkan</a:t>
            </a:r>
            <a:r>
              <a:rPr kumimoji="0" lang="en-US" altLang="en-US"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 </a:t>
            </a:r>
            <a:r>
              <a:rPr kumimoji="0" lang="en-US" altLang="en-US" i="0" u="none" strike="noStrike" cap="none" normalizeH="0" baseline="0" dirty="0" err="1">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pengguna</a:t>
            </a:r>
            <a:r>
              <a:rPr kumimoji="0" lang="en-US" altLang="en-US"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 yang </a:t>
            </a:r>
            <a:r>
              <a:rPr kumimoji="0" lang="en-US" altLang="en-US" i="0" u="none" strike="noStrike" cap="none" normalizeH="0" baseline="0" dirty="0" err="1">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memenuhi</a:t>
            </a:r>
            <a:r>
              <a:rPr kumimoji="0" lang="en-US" altLang="en-US"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 </a:t>
            </a:r>
            <a:r>
              <a:rPr kumimoji="0" lang="en-US" altLang="en-US" i="0" u="none" strike="noStrike" cap="none" normalizeH="0" baseline="0" dirty="0" err="1">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syarat</a:t>
            </a:r>
            <a:r>
              <a:rPr kumimoji="0" lang="en-US" altLang="en-US"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 </a:t>
            </a:r>
            <a:r>
              <a:rPr kumimoji="0" lang="en-US" altLang="en-US" i="0" u="none" strike="noStrike" cap="none" normalizeH="0" baseline="0" dirty="0" err="1">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dapat</a:t>
            </a:r>
            <a:r>
              <a:rPr kumimoji="0" lang="en-US" altLang="en-US"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 </a:t>
            </a:r>
            <a:r>
              <a:rPr kumimoji="0" lang="en-US" altLang="en-US" i="0" u="none" strike="noStrike" cap="none" normalizeH="0" baseline="0" dirty="0" err="1">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melanjutkan</a:t>
            </a:r>
            <a:r>
              <a:rPr kumimoji="0" lang="en-US" altLang="en-US"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 </a:t>
            </a:r>
            <a:r>
              <a:rPr kumimoji="0" lang="en-US" altLang="en-US" i="0" u="none" strike="noStrike" cap="none" normalizeH="0" baseline="0" dirty="0" err="1">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ke</a:t>
            </a:r>
            <a:r>
              <a:rPr kumimoji="0" lang="en-US" altLang="en-US"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 </a:t>
            </a:r>
            <a:r>
              <a:rPr kumimoji="0" lang="en-US" altLang="en-US" i="0" u="none" strike="noStrike" cap="none" normalizeH="0" baseline="0" dirty="0" err="1">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halaman</a:t>
            </a:r>
            <a:r>
              <a:rPr kumimoji="0" lang="en-US" altLang="en-US"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 yang </a:t>
            </a:r>
            <a:r>
              <a:rPr kumimoji="0" lang="en-US" altLang="en-US" i="0" u="none" strike="noStrike" cap="none" normalizeH="0" baseline="0" dirty="0" err="1">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diminta</a:t>
            </a:r>
            <a:r>
              <a:rPr kumimoji="0" lang="en-US" altLang="en-US"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a:t>
            </a:r>
          </a:p>
        </p:txBody>
      </p:sp>
      <p:sp>
        <p:nvSpPr>
          <p:cNvPr id="18" name="Rectangle 13">
            <a:extLst>
              <a:ext uri="{FF2B5EF4-FFF2-40B4-BE49-F238E27FC236}">
                <a16:creationId xmlns:a16="http://schemas.microsoft.com/office/drawing/2014/main" id="{7ADAAB31-FB6F-7FCB-C358-A70B1473F732}"/>
              </a:ext>
            </a:extLst>
          </p:cNvPr>
          <p:cNvSpPr>
            <a:spLocks noChangeArrowheads="1"/>
          </p:cNvSpPr>
          <p:nvPr/>
        </p:nvSpPr>
        <p:spPr bwMode="auto">
          <a:xfrm>
            <a:off x="6010835" y="2960033"/>
            <a:ext cx="7556421" cy="2516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50"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Alur </a:t>
            </a:r>
            <a:r>
              <a:rPr kumimoji="0" lang="en-US" altLang="en-US" sz="1750" i="0" u="none" strike="noStrike" cap="none" normalizeH="0" baseline="0" dirty="0" err="1">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Kerja</a:t>
            </a:r>
            <a:r>
              <a:rPr kumimoji="0" lang="en-US" altLang="en-US" sz="1750"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 Middleware </a:t>
            </a:r>
            <a:r>
              <a:rPr kumimoji="0" lang="en-US" altLang="en-US" sz="1750" i="0" u="none" strike="noStrike" cap="none" normalizeH="0" baseline="0" dirty="0" err="1">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CheckAge</a:t>
            </a:r>
            <a:r>
              <a:rPr kumimoji="0" lang="en-US" altLang="en-US" sz="1750"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750"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Request Masuk → </a:t>
            </a:r>
            <a:r>
              <a:rPr kumimoji="0" lang="en-US" altLang="en-US" sz="1750" i="0" u="none" strike="noStrike" cap="none" normalizeH="0" baseline="0" dirty="0" err="1">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Pengguna</a:t>
            </a:r>
            <a:r>
              <a:rPr kumimoji="0" lang="en-US" altLang="en-US" sz="1750"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 </a:t>
            </a:r>
            <a:r>
              <a:rPr kumimoji="0" lang="en-US" altLang="en-US" sz="1750" i="0" u="none" strike="noStrike" cap="none" normalizeH="0" baseline="0" dirty="0" err="1">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mengakses</a:t>
            </a:r>
            <a:r>
              <a:rPr kumimoji="0" lang="en-US" altLang="en-US" sz="1750"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 </a:t>
            </a:r>
            <a:r>
              <a:rPr kumimoji="0" lang="en-US" altLang="en-US" sz="1750" i="0" u="none" strike="noStrike" cap="none" normalizeH="0" baseline="0" dirty="0" err="1">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suatu</a:t>
            </a:r>
            <a:r>
              <a:rPr kumimoji="0" lang="en-US" altLang="en-US" sz="1750"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 </a:t>
            </a:r>
            <a:r>
              <a:rPr kumimoji="0" lang="en-US" altLang="en-US" sz="1750" i="0" u="none" strike="noStrike" cap="none" normalizeH="0" baseline="0" dirty="0" err="1">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halaman</a:t>
            </a:r>
            <a:r>
              <a:rPr kumimoji="0" lang="en-US" altLang="en-US" sz="1750"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 yang </a:t>
            </a:r>
            <a:r>
              <a:rPr kumimoji="0" lang="en-US" altLang="en-US" sz="1750" i="0" u="none" strike="noStrike" cap="none" normalizeH="0" baseline="0" dirty="0" err="1">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menggunakan</a:t>
            </a:r>
            <a:r>
              <a:rPr kumimoji="0" lang="en-US" altLang="en-US" sz="1750"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 middleware </a:t>
            </a:r>
            <a:r>
              <a:rPr kumimoji="0" lang="en-US" altLang="en-US" sz="1750" i="0" u="none" strike="noStrike" cap="none" normalizeH="0" baseline="0" dirty="0" err="1">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CheckAge</a:t>
            </a:r>
            <a:r>
              <a:rPr kumimoji="0" lang="en-US" altLang="en-US" sz="1750"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750"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Middleware </a:t>
            </a:r>
            <a:r>
              <a:rPr kumimoji="0" lang="en-US" altLang="en-US" sz="1750" i="0" u="none" strike="noStrike" cap="none" normalizeH="0" baseline="0" dirty="0" err="1">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Mengecek</a:t>
            </a:r>
            <a:r>
              <a:rPr kumimoji="0" lang="en-US" altLang="en-US" sz="1750"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 </a:t>
            </a:r>
            <a:r>
              <a:rPr kumimoji="0" lang="en-US" altLang="en-US" sz="1750" i="0" u="none" strike="noStrike" cap="none" normalizeH="0" baseline="0" dirty="0" err="1">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Usia</a:t>
            </a:r>
            <a:r>
              <a:rPr kumimoji="0" lang="en-US" altLang="en-US" sz="1750"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 → Middleware </a:t>
            </a:r>
            <a:r>
              <a:rPr kumimoji="0" lang="en-US" altLang="en-US" sz="1750" i="0" u="none" strike="noStrike" cap="none" normalizeH="0" baseline="0" dirty="0" err="1">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mengambil</a:t>
            </a:r>
            <a:r>
              <a:rPr kumimoji="0" lang="en-US" altLang="en-US" sz="1750"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 </a:t>
            </a:r>
            <a:r>
              <a:rPr kumimoji="0" lang="en-US" altLang="en-US" sz="1750" i="0" u="none" strike="noStrike" cap="none" normalizeH="0" baseline="0" dirty="0" err="1">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nilai</a:t>
            </a:r>
            <a:r>
              <a:rPr kumimoji="0" lang="en-US" altLang="en-US" sz="1750"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 age </a:t>
            </a:r>
            <a:r>
              <a:rPr kumimoji="0" lang="en-US" altLang="en-US" sz="1750" i="0" u="none" strike="noStrike" cap="none" normalizeH="0" baseline="0" dirty="0" err="1">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dari</a:t>
            </a:r>
            <a:r>
              <a:rPr kumimoji="0" lang="en-US" altLang="en-US" sz="1750"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 request. </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750"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Jika </a:t>
            </a:r>
            <a:r>
              <a:rPr kumimoji="0" lang="en-US" altLang="en-US" sz="1750" i="0" u="none" strike="noStrike" cap="none" normalizeH="0" baseline="0" dirty="0" err="1">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Umur</a:t>
            </a:r>
            <a:r>
              <a:rPr kumimoji="0" lang="en-US" altLang="en-US" sz="1750"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 &lt; 18 </a:t>
            </a:r>
            <a:r>
              <a:rPr kumimoji="0" lang="en-US" altLang="en-US" sz="1750" i="0" u="none" strike="noStrike" cap="none" normalizeH="0" baseline="0" dirty="0" err="1">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Tahun</a:t>
            </a:r>
            <a:r>
              <a:rPr kumimoji="0" lang="en-US" altLang="en-US" sz="1750"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 → </a:t>
            </a:r>
            <a:r>
              <a:rPr kumimoji="0" lang="en-US" altLang="en-US" sz="1750" i="0" u="none" strike="noStrike" cap="none" normalizeH="0" baseline="0" dirty="0" err="1">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Pengguna</a:t>
            </a:r>
            <a:r>
              <a:rPr kumimoji="0" lang="en-US" altLang="en-US" sz="1750"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 </a:t>
            </a:r>
            <a:r>
              <a:rPr kumimoji="0" lang="en-US" altLang="en-US" sz="1750" i="0" u="none" strike="noStrike" cap="none" normalizeH="0" baseline="0" dirty="0" err="1">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dialihkan</a:t>
            </a:r>
            <a:r>
              <a:rPr kumimoji="0" lang="en-US" altLang="en-US" sz="1750"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 </a:t>
            </a:r>
            <a:r>
              <a:rPr kumimoji="0" lang="en-US" altLang="en-US" sz="1750" i="0" u="none" strike="noStrike" cap="none" normalizeH="0" baseline="0" dirty="0" err="1">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ke</a:t>
            </a:r>
            <a:r>
              <a:rPr kumimoji="0" lang="en-US" altLang="en-US" sz="1750"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 /home. </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750"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Jika </a:t>
            </a:r>
            <a:r>
              <a:rPr kumimoji="0" lang="en-US" altLang="en-US" sz="1750" i="0" u="none" strike="noStrike" cap="none" normalizeH="0" baseline="0" dirty="0" err="1">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Umur</a:t>
            </a:r>
            <a:r>
              <a:rPr kumimoji="0" lang="en-US" altLang="en-US" sz="1750"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 ≥ 18 </a:t>
            </a:r>
            <a:r>
              <a:rPr kumimoji="0" lang="en-US" altLang="en-US" sz="1750" i="0" u="none" strike="noStrike" cap="none" normalizeH="0" baseline="0" dirty="0" err="1">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Tahun</a:t>
            </a:r>
            <a:r>
              <a:rPr kumimoji="0" lang="en-US" altLang="en-US" sz="1750"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 → Request </a:t>
            </a:r>
            <a:r>
              <a:rPr kumimoji="0" lang="en-US" altLang="en-US" sz="1750" i="0" u="none" strike="noStrike" cap="none" normalizeH="0" baseline="0" dirty="0" err="1">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diteruskan</a:t>
            </a:r>
            <a:r>
              <a:rPr kumimoji="0" lang="en-US" altLang="en-US" sz="1750"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 ($next($request)) </a:t>
            </a:r>
            <a:r>
              <a:rPr kumimoji="0" lang="en-US" altLang="en-US" sz="1750" i="0" u="none" strike="noStrike" cap="none" normalizeH="0" baseline="0" dirty="0" err="1">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ke</a:t>
            </a:r>
            <a:r>
              <a:rPr kumimoji="0" lang="en-US" altLang="en-US" sz="1750"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 controller </a:t>
            </a:r>
            <a:r>
              <a:rPr kumimoji="0" lang="en-US" altLang="en-US" sz="1750" i="0" u="none" strike="noStrike" cap="none" normalizeH="0" baseline="0" dirty="0" err="1">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atau</a:t>
            </a:r>
            <a:r>
              <a:rPr kumimoji="0" lang="en-US" altLang="en-US" sz="1750"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 </a:t>
            </a:r>
            <a:r>
              <a:rPr kumimoji="0" lang="en-US" altLang="en-US" sz="1750" i="0" u="none" strike="noStrike" cap="none" normalizeH="0" baseline="0" dirty="0" err="1">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halaman</a:t>
            </a:r>
            <a:r>
              <a:rPr kumimoji="0" lang="en-US" altLang="en-US" sz="1750"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 yang </a:t>
            </a:r>
            <a:r>
              <a:rPr kumimoji="0" lang="en-US" altLang="en-US" sz="1750" i="0" u="none" strike="noStrike" cap="none" normalizeH="0" baseline="0" dirty="0" err="1">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diminta</a:t>
            </a:r>
            <a:r>
              <a:rPr kumimoji="0" lang="en-US" altLang="en-US" sz="1750"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750"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endParaRPr>
          </a:p>
        </p:txBody>
      </p:sp>
      <p:sp>
        <p:nvSpPr>
          <p:cNvPr id="19" name="Rectangle 14">
            <a:extLst>
              <a:ext uri="{FF2B5EF4-FFF2-40B4-BE49-F238E27FC236}">
                <a16:creationId xmlns:a16="http://schemas.microsoft.com/office/drawing/2014/main" id="{6A220D7A-2DF3-125A-E867-40BF90DB8C72}"/>
              </a:ext>
            </a:extLst>
          </p:cNvPr>
          <p:cNvSpPr>
            <a:spLocks noChangeArrowheads="1"/>
          </p:cNvSpPr>
          <p:nvPr/>
        </p:nvSpPr>
        <p:spPr bwMode="auto">
          <a:xfrm>
            <a:off x="6010835" y="6593750"/>
            <a:ext cx="5069541" cy="1438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50" i="0" u="none" strike="noStrike" cap="none" normalizeH="0" baseline="0" dirty="0" err="1">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Hasilnya</a:t>
            </a:r>
            <a:r>
              <a:rPr kumimoji="0" lang="en-US" altLang="en-US" sz="1750"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50"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Jika age &lt; 18 → Redirect </a:t>
            </a:r>
            <a:r>
              <a:rPr kumimoji="0" lang="en-US" altLang="en-US" sz="1750" i="0" u="none" strike="noStrike" cap="none" normalizeH="0" baseline="0" dirty="0" err="1">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ke</a:t>
            </a:r>
            <a:r>
              <a:rPr kumimoji="0" lang="en-US" altLang="en-US" sz="1750"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 /home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50"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Jika age ≥ 18 → </a:t>
            </a:r>
            <a:r>
              <a:rPr kumimoji="0" lang="en-US" altLang="en-US" sz="1750" i="0" u="none" strike="noStrike" cap="none" normalizeH="0" baseline="0" dirty="0" err="1">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Menampilkan</a:t>
            </a:r>
            <a:r>
              <a:rPr kumimoji="0" lang="en-US" altLang="en-US" sz="1750"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rPr>
              <a:t> "Welcome Adult!"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750" i="0" u="none" strike="noStrike" cap="none" normalizeH="0" baseline="0" dirty="0">
              <a:ln>
                <a:noFill/>
              </a:ln>
              <a:solidFill>
                <a:schemeClr val="tx2"/>
              </a:solidFill>
              <a:effectLst/>
              <a:latin typeface="Arimo" panose="020B0604020202020204" pitchFamily="34" charset="0"/>
              <a:ea typeface="Arimo" panose="020B0604020202020204" pitchFamily="34" charset="0"/>
              <a:cs typeface="Arimo" panose="020B0604020202020204" pitchFamily="34" charset="0"/>
            </a:endParaRPr>
          </a:p>
        </p:txBody>
      </p:sp>
      <p:pic>
        <p:nvPicPr>
          <p:cNvPr id="21" name="Picture 20">
            <a:extLst>
              <a:ext uri="{FF2B5EF4-FFF2-40B4-BE49-F238E27FC236}">
                <a16:creationId xmlns:a16="http://schemas.microsoft.com/office/drawing/2014/main" id="{C80412CF-B778-FD9A-5DD6-477F971D6FFD}"/>
              </a:ext>
            </a:extLst>
          </p:cNvPr>
          <p:cNvPicPr>
            <a:picLocks noChangeAspect="1"/>
          </p:cNvPicPr>
          <p:nvPr/>
        </p:nvPicPr>
        <p:blipFill>
          <a:blip r:embed="rId4"/>
          <a:stretch>
            <a:fillRect/>
          </a:stretch>
        </p:blipFill>
        <p:spPr>
          <a:xfrm>
            <a:off x="5728693" y="5409279"/>
            <a:ext cx="8062680" cy="1118067"/>
          </a:xfrm>
          <a:prstGeom prst="rect">
            <a:avLst/>
          </a:prstGeom>
        </p:spPr>
      </p:pic>
      <p:sp>
        <p:nvSpPr>
          <p:cNvPr id="22" name="Rectangle 21">
            <a:extLst>
              <a:ext uri="{FF2B5EF4-FFF2-40B4-BE49-F238E27FC236}">
                <a16:creationId xmlns:a16="http://schemas.microsoft.com/office/drawing/2014/main" id="{F62C62FA-5A6E-491F-388E-B1DEA17FC785}"/>
              </a:ext>
            </a:extLst>
          </p:cNvPr>
          <p:cNvSpPr/>
          <p:nvPr/>
        </p:nvSpPr>
        <p:spPr>
          <a:xfrm>
            <a:off x="12475029" y="7576457"/>
            <a:ext cx="2155371" cy="653143"/>
          </a:xfrm>
          <a:prstGeom prst="rect">
            <a:avLst/>
          </a:prstGeom>
          <a:solidFill>
            <a:srgbClr val="F1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extLst>
      <p:ext uri="{BB962C8B-B14F-4D97-AF65-F5344CB8AC3E}">
        <p14:creationId xmlns:p14="http://schemas.microsoft.com/office/powerpoint/2010/main" val="723685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1" y="1533198"/>
            <a:ext cx="6128431" cy="5163203"/>
          </a:xfrm>
          <a:prstGeom prst="rect">
            <a:avLst/>
          </a:prstGeom>
        </p:spPr>
      </p:pic>
      <p:sp>
        <p:nvSpPr>
          <p:cNvPr id="3" name="Text 0"/>
          <p:cNvSpPr/>
          <p:nvPr/>
        </p:nvSpPr>
        <p:spPr>
          <a:xfrm>
            <a:off x="6280190" y="1838206"/>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Routing di Laravel: Menentukan Arah Aplikasi</a:t>
            </a:r>
            <a:endParaRPr lang="en-US" sz="4450" dirty="0"/>
          </a:p>
        </p:txBody>
      </p:sp>
      <p:sp>
        <p:nvSpPr>
          <p:cNvPr id="4" name="Text 1"/>
          <p:cNvSpPr/>
          <p:nvPr/>
        </p:nvSpPr>
        <p:spPr>
          <a:xfrm>
            <a:off x="6280190" y="3595926"/>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Definisi Route: Memetakan URL ke controller action. Routing di Laravel adalah cara untuk menentukan URL mana yang dihubungkan ke controller action mana.</a:t>
            </a:r>
            <a:endParaRPr lang="en-US" sz="1750" dirty="0"/>
          </a:p>
        </p:txBody>
      </p:sp>
      <p:sp>
        <p:nvSpPr>
          <p:cNvPr id="5" name="Text 2"/>
          <p:cNvSpPr/>
          <p:nvPr/>
        </p:nvSpPr>
        <p:spPr>
          <a:xfrm>
            <a:off x="6280190" y="4939784"/>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Jenis-jenis Route: GET, POST, PUT, DELETE, RESOURCE. Laravel mendukung berbagai jenis Route yang sesuai dengan HTTP method, seperti GET, POST, PUT, DELETE, dan RESOURCE, untuk menangani berbagai kebutuhan dalam aplikasi web.</a:t>
            </a:r>
            <a:endParaRPr lang="en-US" sz="1750" dirty="0"/>
          </a:p>
        </p:txBody>
      </p:sp>
      <p:sp>
        <p:nvSpPr>
          <p:cNvPr id="6" name="Rectangle 5">
            <a:extLst>
              <a:ext uri="{FF2B5EF4-FFF2-40B4-BE49-F238E27FC236}">
                <a16:creationId xmlns:a16="http://schemas.microsoft.com/office/drawing/2014/main" id="{796BBA3B-39D2-5130-26D9-C74496A9F458}"/>
              </a:ext>
            </a:extLst>
          </p:cNvPr>
          <p:cNvSpPr/>
          <p:nvPr/>
        </p:nvSpPr>
        <p:spPr>
          <a:xfrm>
            <a:off x="12475029" y="7576457"/>
            <a:ext cx="2155371" cy="653143"/>
          </a:xfrm>
          <a:prstGeom prst="rect">
            <a:avLst/>
          </a:prstGeom>
          <a:solidFill>
            <a:srgbClr val="F1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45718" y="211370"/>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Praktik: Membuat dan Mengelola Route</a:t>
            </a:r>
            <a:endParaRPr lang="en-US" sz="4450" dirty="0"/>
          </a:p>
        </p:txBody>
      </p:sp>
      <p:sp>
        <p:nvSpPr>
          <p:cNvPr id="4" name="Text 1"/>
          <p:cNvSpPr/>
          <p:nvPr/>
        </p:nvSpPr>
        <p:spPr>
          <a:xfrm>
            <a:off x="6145719" y="1782415"/>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Mendefinisikan Route: di `routes/web.php` atau `routes/api.php`. Route didefinisikan dalam file `routes/web.php` untuk route yang diakses melalui web, dan di `routes/api.php` untuk API.</a:t>
            </a:r>
          </a:p>
          <a:p>
            <a:pPr marL="0" indent="0">
              <a:lnSpc>
                <a:spcPts val="2850"/>
              </a:lnSpc>
              <a:buNone/>
            </a:pPr>
            <a:endParaRPr lang="en-US" sz="1750" dirty="0"/>
          </a:p>
        </p:txBody>
      </p:sp>
      <p:sp>
        <p:nvSpPr>
          <p:cNvPr id="5" name="Text 2"/>
          <p:cNvSpPr/>
          <p:nvPr/>
        </p:nvSpPr>
        <p:spPr>
          <a:xfrm>
            <a:off x="5890225" y="5410497"/>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Route::get(), Route::post(), Route::resource(). Laravel menyediakan metode `Route::get()`, `Route::post()`, `Route::resource()` untuk mendefinisikan berbagai jenis Route.</a:t>
            </a:r>
            <a:endParaRPr lang="en-US" sz="1750" dirty="0"/>
          </a:p>
        </p:txBody>
      </p:sp>
      <p:pic>
        <p:nvPicPr>
          <p:cNvPr id="7" name="Picture 6">
            <a:extLst>
              <a:ext uri="{FF2B5EF4-FFF2-40B4-BE49-F238E27FC236}">
                <a16:creationId xmlns:a16="http://schemas.microsoft.com/office/drawing/2014/main" id="{AB1F6D78-32FA-5550-C10B-30A855DAFA83}"/>
              </a:ext>
            </a:extLst>
          </p:cNvPr>
          <p:cNvPicPr>
            <a:picLocks noChangeAspect="1"/>
          </p:cNvPicPr>
          <p:nvPr/>
        </p:nvPicPr>
        <p:blipFill rotWithShape="1">
          <a:blip r:embed="rId4"/>
          <a:srcRect l="-22838" r="9925"/>
          <a:stretch/>
        </p:blipFill>
        <p:spPr>
          <a:xfrm>
            <a:off x="3509683" y="3083728"/>
            <a:ext cx="10797988" cy="2209800"/>
          </a:xfrm>
          <a:prstGeom prst="rect">
            <a:avLst/>
          </a:prstGeom>
        </p:spPr>
      </p:pic>
      <p:sp>
        <p:nvSpPr>
          <p:cNvPr id="8" name="Rectangle 7">
            <a:extLst>
              <a:ext uri="{FF2B5EF4-FFF2-40B4-BE49-F238E27FC236}">
                <a16:creationId xmlns:a16="http://schemas.microsoft.com/office/drawing/2014/main" id="{DF910683-DEBC-67D8-5771-02D54F4753E3}"/>
              </a:ext>
            </a:extLst>
          </p:cNvPr>
          <p:cNvSpPr/>
          <p:nvPr/>
        </p:nvSpPr>
        <p:spPr>
          <a:xfrm>
            <a:off x="12475029" y="7576457"/>
            <a:ext cx="2155371" cy="653143"/>
          </a:xfrm>
          <a:prstGeom prst="rect">
            <a:avLst/>
          </a:prstGeom>
          <a:solidFill>
            <a:srgbClr val="F1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TotalTime>
  <Words>1919</Words>
  <Application>Microsoft Office PowerPoint</Application>
  <PresentationFormat>Custom</PresentationFormat>
  <Paragraphs>218</Paragraphs>
  <Slides>27</Slides>
  <Notes>27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Sora Bold</vt:lpstr>
      <vt:lpstr>Arial</vt:lpstr>
      <vt:lpstr>Consolas Light</vt:lpstr>
      <vt:lpstr>Outfit Extra Bold</vt:lpstr>
      <vt:lpstr>Calibri</vt:lpstr>
      <vt:lpstr>Arimo Bold</vt:lpstr>
      <vt:lpstr>Arimo</vt:lpstr>
      <vt:lpstr>Sora Light</vt:lpstr>
      <vt:lpstr>Alexandria Semi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ivan rafsanjani</cp:lastModifiedBy>
  <cp:revision>6</cp:revision>
  <dcterms:created xsi:type="dcterms:W3CDTF">2025-03-09T09:32:28Z</dcterms:created>
  <dcterms:modified xsi:type="dcterms:W3CDTF">2025-03-09T10:31:08Z</dcterms:modified>
</cp:coreProperties>
</file>